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86" r:id="rId5"/>
    <p:sldId id="259" r:id="rId6"/>
    <p:sldId id="260" r:id="rId7"/>
    <p:sldId id="288" r:id="rId8"/>
    <p:sldId id="261" r:id="rId9"/>
    <p:sldId id="28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bVKskEeZaDgwI9lu7+qA8lCMD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A325A0-32FB-47B0-A3EB-A801A60A33E7}">
  <a:tblStyle styleId="{39A325A0-32FB-47B0-A3EB-A801A60A33E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A7A4B76-2985-41D9-BC80-20AF1FCD04D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43C6FC0-7147-486D-AA9F-4EEB1914818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95" autoAdjust="0"/>
  </p:normalViewPr>
  <p:slideViewPr>
    <p:cSldViewPr snapToGrid="0">
      <p:cViewPr varScale="1">
        <p:scale>
          <a:sx n="68" d="100"/>
          <a:sy n="68" d="100"/>
        </p:scale>
        <p:origin x="48" y="306"/>
      </p:cViewPr>
      <p:guideLst/>
    </p:cSldViewPr>
  </p:slideViewPr>
  <p:outlineViewPr>
    <p:cViewPr>
      <p:scale>
        <a:sx n="33" d="100"/>
        <a:sy n="33" d="100"/>
      </p:scale>
      <p:origin x="0" y="-163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To provide researchers with a </a:t>
            </a:r>
            <a:r>
              <a:rPr lang="en-US" b="1"/>
              <a:t>simple, engaging, and secure platform</a:t>
            </a:r>
            <a:r>
              <a:rPr lang="en-US"/>
              <a:t> for collecting high-quality human-labeled image data — improving the training and evaluation of AI models.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לוודא מול חן קיסר שאלו כל הדרישות הרצויות בפרויקט</a:t>
            </a:r>
            <a:endParaRPr/>
          </a:p>
        </p:txBody>
      </p:sp>
      <p:sp>
        <p:nvSpPr>
          <p:cNvPr id="227" name="Google Shape;22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לוודא עם חן קיסר מה קיים</a:t>
            </a:r>
            <a:endParaRPr/>
          </a:p>
        </p:txBody>
      </p:sp>
      <p:sp>
        <p:nvSpPr>
          <p:cNvPr id="234" name="Google Shape;23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לשאול את חן אם יש עוד דברים שנקבל</a:t>
            </a:r>
            <a:endParaRPr/>
          </a:p>
        </p:txBody>
      </p:sp>
      <p:sp>
        <p:nvSpPr>
          <p:cNvPr id="241" name="Google Shape;24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8a604a8c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98a604a8c8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98a604a8c8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98a604a8c8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98a604a8c8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398a604a8c8_2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8a604a8c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8a604a8c8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Gamification:</a:t>
            </a:r>
            <a:br>
              <a:rPr lang="en-US" sz="12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Users can receive feedback with personal statistics - such as accuracy trends or consistency levels - to increase engagement and awareness of their own performance.</a:t>
            </a:r>
            <a:endParaRPr lang="en-US" sz="12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g398a604a8c8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E818C5CC-487E-E01F-17B4-CF87AFE4E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8a604a8c8_1_6:notes">
            <a:extLst>
              <a:ext uri="{FF2B5EF4-FFF2-40B4-BE49-F238E27FC236}">
                <a16:creationId xmlns:a16="http://schemas.microsoft.com/office/drawing/2014/main" id="{3C97B0EB-7235-6657-37E8-DBBE522875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8a604a8c8_1_6:notes">
            <a:extLst>
              <a:ext uri="{FF2B5EF4-FFF2-40B4-BE49-F238E27FC236}">
                <a16:creationId xmlns:a16="http://schemas.microsoft.com/office/drawing/2014/main" id="{6214948A-7623-EA5D-3C59-2637DA2D36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Gamification:</a:t>
            </a:r>
            <a:br>
              <a:rPr lang="en-US" sz="12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Users can receive feedback with personal statistics - such as accuracy trends or consistency levels - to increase engagement and awareness of their own performance.</a:t>
            </a:r>
            <a:endParaRPr lang="en-US" sz="12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g398a604a8c8_1_6:notes">
            <a:extLst>
              <a:ext uri="{FF2B5EF4-FFF2-40B4-BE49-F238E27FC236}">
                <a16:creationId xmlns:a16="http://schemas.microsoft.com/office/drawing/2014/main" id="{E552FD59-E420-79AA-BC89-E7F5A46BC8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98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context before presenting the motivation for a mobile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12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6862A482-BCB3-A7B3-D816-3799A00E2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>
            <a:extLst>
              <a:ext uri="{FF2B5EF4-FFF2-40B4-BE49-F238E27FC236}">
                <a16:creationId xmlns:a16="http://schemas.microsoft.com/office/drawing/2014/main" id="{BE6BB60C-6381-D220-C5E4-EBABDBB768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>
            <a:extLst>
              <a:ext uri="{FF2B5EF4-FFF2-40B4-BE49-F238E27FC236}">
                <a16:creationId xmlns:a16="http://schemas.microsoft.com/office/drawing/2014/main" id="{32DF969E-6E17-3402-B8B1-D4D51C265D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686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D6506F9D-C278-DB31-6270-87FA1C04E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>
            <a:extLst>
              <a:ext uri="{FF2B5EF4-FFF2-40B4-BE49-F238E27FC236}">
                <a16:creationId xmlns:a16="http://schemas.microsoft.com/office/drawing/2014/main" id="{242B3674-2A7F-79BD-3D87-7329E2806C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>
            <a:extLst>
              <a:ext uri="{FF2B5EF4-FFF2-40B4-BE49-F238E27FC236}">
                <a16:creationId xmlns:a16="http://schemas.microsoft.com/office/drawing/2014/main" id="{9770EFA0-1EB2-3701-EA1C-44ADFBB84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522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hyperlink" Target="mailto:avihoo@post.bgu.ac.i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frihano@post.bgu.ac.il" TargetMode="External"/><Relationship Id="rId5" Type="http://schemas.openxmlformats.org/officeDocument/2006/relationships/hyperlink" Target="mailto:barede@post.bgu.ac.il" TargetMode="External"/><Relationship Id="rId4" Type="http://schemas.openxmlformats.org/officeDocument/2006/relationships/hyperlink" Target="mailto:evronis@post.bgu.ac.i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keasar@bgu.ac.i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dbi.cs.bgu.ac.i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alibri"/>
              <a:buNone/>
            </a:pPr>
            <a:r>
              <a:rPr lang="en-US">
                <a:solidFill>
                  <a:schemeClr val="accent2"/>
                </a:solidFill>
              </a:rPr>
              <a:t>SwipeLab- PROPOSAL</a:t>
            </a:r>
            <a:br>
              <a:rPr lang="en-US"/>
            </a:br>
            <a:br>
              <a:rPr lang="en-US" sz="2800"/>
            </a:br>
            <a:r>
              <a:rPr lang="en-US" sz="2800">
                <a:solidFill>
                  <a:schemeClr val="accent4"/>
                </a:solidFill>
              </a:rPr>
              <a:t>Sagi Evroni, Eden Bar, Ofri Hanochi, Avihoo Amos</a:t>
            </a:r>
            <a:endParaRPr sz="2800">
              <a:solidFill>
                <a:schemeClr val="accent4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-US">
                <a:solidFill>
                  <a:schemeClr val="accent4"/>
                </a:solidFill>
              </a:rPr>
              <a:t>Software Engineering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r>
              <a:rPr lang="en-US">
                <a:solidFill>
                  <a:schemeClr val="accent4"/>
                </a:solidFill>
              </a:rPr>
              <a:t>Faculty of Engineering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r>
              <a:rPr lang="en-US">
                <a:solidFill>
                  <a:schemeClr val="accent2"/>
                </a:solidFill>
              </a:rPr>
              <a:t>Ben Gurion University of the Negev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Project’s Motivation</a:t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 rot="10800000" flipH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7"/>
          <p:cNvGrpSpPr/>
          <p:nvPr/>
        </p:nvGrpSpPr>
        <p:grpSpPr>
          <a:xfrm>
            <a:off x="838200" y="1929670"/>
            <a:ext cx="10515600" cy="4350715"/>
            <a:chOff x="0" y="3404"/>
            <a:chExt cx="10515600" cy="4350715"/>
          </a:xfrm>
        </p:grpSpPr>
        <p:sp>
          <p:nvSpPr>
            <p:cNvPr id="149" name="Google Shape;149;p7"/>
            <p:cNvSpPr/>
            <p:nvPr/>
          </p:nvSpPr>
          <p:spPr>
            <a:xfrm>
              <a:off x="0" y="3404"/>
              <a:ext cx="10515600" cy="725119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219348" y="166556"/>
              <a:ext cx="398815" cy="39881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837512" y="3404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 txBox="1"/>
            <p:nvPr/>
          </p:nvSpPr>
          <p:spPr>
            <a:xfrm>
              <a:off x="837512" y="3404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725" tIns="76725" rIns="76725" bIns="7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Data-hungry models: Modern computer-vision models require large volumes of high-quality labeled images to improve performance.</a:t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0" y="909803"/>
              <a:ext cx="10515600" cy="725119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219348" y="1072955"/>
              <a:ext cx="398815" cy="39881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37512" y="909803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 txBox="1"/>
            <p:nvPr/>
          </p:nvSpPr>
          <p:spPr>
            <a:xfrm>
              <a:off x="837512" y="909803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725" tIns="76725" rIns="76725" bIns="7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Labeling bottleneck: Manual annotation pipelines are slow, expensive, and often inconsistent across annotators.</a:t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0" y="1816202"/>
              <a:ext cx="10515600" cy="725119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219348" y="1979354"/>
              <a:ext cx="398815" cy="39881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37512" y="1816202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 txBox="1"/>
            <p:nvPr/>
          </p:nvSpPr>
          <p:spPr>
            <a:xfrm>
              <a:off x="837512" y="1816202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725" tIns="76725" rIns="76725" bIns="7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 participation: Existing annotation tools are clunky or demanding, so potential contributors (students, volunteers, casual users) don’t spend time labeling.</a:t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0" y="2722601"/>
              <a:ext cx="10515600" cy="725119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219348" y="2885753"/>
              <a:ext cx="398815" cy="39881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837512" y="2722601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 txBox="1"/>
            <p:nvPr/>
          </p:nvSpPr>
          <p:spPr>
            <a:xfrm>
              <a:off x="837512" y="2722601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725" tIns="76725" rIns="76725" bIns="7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Human judgement matters: Some labels need human context, nuance, or subjective judgment that automated pipelines can’t reliably provide.</a:t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0" y="3629000"/>
              <a:ext cx="10515600" cy="725119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219348" y="3792152"/>
              <a:ext cx="398815" cy="39881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837512" y="3629000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 txBox="1"/>
            <p:nvPr/>
          </p:nvSpPr>
          <p:spPr>
            <a:xfrm>
              <a:off x="837512" y="3629000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725" tIns="76725" rIns="76725" bIns="76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Leverage spare time: Many people have small pockets of free time; a lightweight, enjoyable app can convert that into valuable labeled data for research.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Project’s Purpose</a:t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 rot="10800000" flipH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8"/>
          <p:cNvGrpSpPr/>
          <p:nvPr/>
        </p:nvGrpSpPr>
        <p:grpSpPr>
          <a:xfrm>
            <a:off x="838200" y="1928074"/>
            <a:ext cx="10515600" cy="4353906"/>
            <a:chOff x="0" y="1808"/>
            <a:chExt cx="10515600" cy="4353906"/>
          </a:xfrm>
        </p:grpSpPr>
        <p:sp>
          <p:nvSpPr>
            <p:cNvPr id="178" name="Google Shape;178;p8"/>
            <p:cNvSpPr/>
            <p:nvPr/>
          </p:nvSpPr>
          <p:spPr>
            <a:xfrm>
              <a:off x="0" y="1808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77275" y="208046"/>
              <a:ext cx="504136" cy="50413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058686" y="180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 txBox="1"/>
            <p:nvPr/>
          </p:nvSpPr>
          <p:spPr>
            <a:xfrm>
              <a:off x="1058686" y="180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000" tIns="97000" rIns="97000" bIns="97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Capture high-quality labeled images by presenting users a fast, simple “Yes / No / I don’t know” workflow.</a:t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0" y="1147573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277275" y="1353811"/>
              <a:ext cx="504136" cy="50413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058686" y="114757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 txBox="1"/>
            <p:nvPr/>
          </p:nvSpPr>
          <p:spPr>
            <a:xfrm>
              <a:off x="1058686" y="114757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000" tIns="97000" rIns="97000" bIns="97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Scale human annotation by making the process accessible, quick, and game-like to attract more contributors.</a:t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0" y="2293338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277275" y="2499576"/>
              <a:ext cx="504136" cy="50413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058686" y="229333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 txBox="1"/>
            <p:nvPr/>
          </p:nvSpPr>
          <p:spPr>
            <a:xfrm>
              <a:off x="1058686" y="229333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000" tIns="97000" rIns="97000" bIns="97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Improve ML training data — provide researchers with cleaner, larger, and more diverse labeled datasets for model training and validation.Collect metadata &amp; confidence signals (e.g., time spent, repeated answers) to help weight and filter labels during model training.</a:t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0" y="3439103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77275" y="3645341"/>
              <a:ext cx="504136" cy="50413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058686" y="343910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 txBox="1"/>
            <p:nvPr/>
          </p:nvSpPr>
          <p:spPr>
            <a:xfrm>
              <a:off x="1058686" y="343910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7000" tIns="97000" rIns="97000" bIns="97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Enable iterative research — let researchers push updated models and collect fresh labeled data to evaluate improvements continuously.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20801" b="21385"/>
          <a:stretch/>
        </p:blipFill>
        <p:spPr>
          <a:xfrm>
            <a:off x="5742972" y="542441"/>
            <a:ext cx="5736106" cy="252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Project’s Purpose</a:t>
            </a:r>
            <a:endParaRPr/>
          </a:p>
        </p:txBody>
      </p:sp>
      <p:sp>
        <p:nvSpPr>
          <p:cNvPr id="200" name="Google Shape;200;p9"/>
          <p:cNvSpPr txBox="1">
            <a:spLocks noGrp="1"/>
          </p:cNvSpPr>
          <p:nvPr>
            <p:ph type="body" idx="1"/>
          </p:nvPr>
        </p:nvSpPr>
        <p:spPr>
          <a:xfrm>
            <a:off x="712922" y="214153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Goal of the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 develop an </a:t>
            </a:r>
            <a:r>
              <a:rPr lang="en-US" b="1"/>
              <a:t>interactive image classification app</a:t>
            </a:r>
            <a:r>
              <a:rPr lang="en-US"/>
              <a:t> where users review and categorize reference images with simple “Yes / No / I Don’t Know” options.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collected responses will help researchers </a:t>
            </a:r>
            <a:r>
              <a:rPr lang="en-US" b="1"/>
              <a:t>improve model accuracy</a:t>
            </a:r>
            <a:r>
              <a:rPr lang="en-US"/>
              <a:t>, </a:t>
            </a:r>
            <a:r>
              <a:rPr lang="en-US" b="1"/>
              <a:t>expand datasets</a:t>
            </a:r>
            <a:r>
              <a:rPr lang="en-US"/>
              <a:t>, and </a:t>
            </a:r>
            <a:r>
              <a:rPr lang="en-US" b="1"/>
              <a:t>analyze labeling trends</a:t>
            </a:r>
            <a:r>
              <a:rPr lang="en-US"/>
              <a:t>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0429" y="1343926"/>
            <a:ext cx="923254" cy="92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 descr="184,600+ Goals Icon Stock Illustrations, Royalty-Free Vector Graphics &amp;  Clip Art - iStock | Smart goals icon, Financial goals icon, Business goals  icon"/>
          <p:cNvPicPr preferRelativeResize="0"/>
          <p:nvPr/>
        </p:nvPicPr>
        <p:blipFill rotWithShape="1">
          <a:blip r:embed="rId5">
            <a:alphaModFix/>
          </a:blip>
          <a:srcRect t="16667" b="22459"/>
          <a:stretch/>
        </p:blipFill>
        <p:spPr>
          <a:xfrm>
            <a:off x="3558261" y="2021979"/>
            <a:ext cx="917322" cy="65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Project Description</a:t>
            </a:r>
            <a:endParaRPr/>
          </a:p>
        </p:txBody>
      </p:sp>
      <p:sp>
        <p:nvSpPr>
          <p:cNvPr id="208" name="Google Shape;20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What Will Be Developed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</a:t>
            </a:r>
            <a:r>
              <a:rPr lang="en-US" b="1"/>
              <a:t>web/mobile app</a:t>
            </a:r>
            <a:r>
              <a:rPr lang="en-US"/>
              <a:t> where users classify reference images with simple choices (</a:t>
            </a:r>
            <a:r>
              <a:rPr lang="en-US" b="1"/>
              <a:t>Yes / No / I Don’t Know</a:t>
            </a:r>
            <a:r>
              <a:rPr lang="en-US"/>
              <a:t>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</a:t>
            </a:r>
            <a:r>
              <a:rPr lang="en-US" b="1"/>
              <a:t>secure backend API</a:t>
            </a:r>
            <a:r>
              <a:rPr lang="en-US"/>
              <a:t> that retrieves image datasets and stores labeled results for researchers.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</a:t>
            </a:r>
            <a:r>
              <a:rPr lang="en-US" b="1"/>
              <a:t>gamified system</a:t>
            </a:r>
            <a:r>
              <a:rPr lang="en-US"/>
              <a:t> that tracks user points, credibility, and engagement.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</a:t>
            </a:r>
            <a:r>
              <a:rPr lang="en-US" b="1"/>
              <a:t>research dashboard</a:t>
            </a:r>
            <a:r>
              <a:rPr lang="en-US"/>
              <a:t> to analyze results, export data, and monitor label quality.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Project Description</a:t>
            </a:r>
            <a:endParaRPr/>
          </a:p>
        </p:txBody>
      </p:sp>
      <p:sp>
        <p:nvSpPr>
          <p:cNvPr id="215" name="Google Shape;21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Main Functionality (High-Level)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User interface:</a:t>
            </a:r>
            <a:r>
              <a:rPr lang="en-US"/>
              <a:t> Swipe to classify images quickly and intuitively.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Progress &amp; rewards:</a:t>
            </a:r>
            <a:r>
              <a:rPr lang="en-US"/>
              <a:t> Points, badges, and leaderboards to motivate participation.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Credibility system:</a:t>
            </a:r>
            <a:r>
              <a:rPr lang="en-US"/>
              <a:t> User trust score based on accuracy and consistency.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Dataset API:</a:t>
            </a:r>
            <a:r>
              <a:rPr lang="en-US"/>
              <a:t> Secure communication for fetching and submitting classification data.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Research tools:</a:t>
            </a:r>
            <a:r>
              <a:rPr lang="en-US"/>
              <a:t> View statistics, consensus levels, and export labeled data.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Quality control:</a:t>
            </a:r>
            <a:r>
              <a:rPr lang="en-US"/>
              <a:t> Insert test (“gold”) images to measure accuracy and reliability.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Data protection:</a:t>
            </a:r>
            <a:r>
              <a:rPr lang="en-US"/>
              <a:t> Encrypted API access, authentication, and role-based permissions.</a:t>
            </a:r>
            <a:endParaRPr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Customer - what exists? What provides?</a:t>
            </a:r>
            <a:endParaRPr/>
          </a:p>
        </p:txBody>
      </p:sp>
      <p:sp>
        <p:nvSpPr>
          <p:cNvPr id="223" name="Google Shape;2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Customer’s vision (high-level)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Make their image dataset </a:t>
            </a:r>
            <a:r>
              <a:rPr lang="en-US" b="1"/>
              <a:t>easy to label at scale</a:t>
            </a:r>
            <a:r>
              <a:rPr lang="en-US"/>
              <a:t> by casual users.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Collect </a:t>
            </a:r>
            <a:r>
              <a:rPr lang="en-US" b="1"/>
              <a:t>reliable human labels</a:t>
            </a:r>
            <a:r>
              <a:rPr lang="en-US"/>
              <a:t> to improve model training and evaluation.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Keep dataset access </a:t>
            </a:r>
            <a:r>
              <a:rPr lang="en-US" b="1"/>
              <a:t>secure</a:t>
            </a:r>
            <a:r>
              <a:rPr lang="en-US"/>
              <a:t> while enabling seamless integration with third-party apps.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Enable </a:t>
            </a:r>
            <a:r>
              <a:rPr lang="en-US" b="1"/>
              <a:t>fast feedback loops</a:t>
            </a:r>
            <a:r>
              <a:rPr lang="en-US"/>
              <a:t>: new labeled data should flow back to researchers quickly.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Preserve </a:t>
            </a:r>
            <a:r>
              <a:rPr lang="en-US" b="1"/>
              <a:t>control &amp; provenance</a:t>
            </a:r>
            <a:r>
              <a:rPr lang="en-US"/>
              <a:t> of dataset (who labeled what, when, confidence).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Customer - what exists? What provides?</a:t>
            </a:r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High-level requirements (what the customer expects)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Secure API access</a:t>
            </a:r>
            <a:r>
              <a:rPr lang="en-US"/>
              <a:t> (HTTPS, token-based auth, short-lived credentials).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Stable endpoints</a:t>
            </a:r>
            <a:r>
              <a:rPr lang="en-US"/>
              <a:t> to fetch image batches and submit labels (clear request/response schema).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Metadata with images</a:t>
            </a:r>
            <a:r>
              <a:rPr lang="en-US"/>
              <a:t> (id, source, existing labels, gold-flag if any).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Label schema</a:t>
            </a:r>
            <a:r>
              <a:rPr lang="en-US"/>
              <a:t> (Yes / No / I Don’t Know).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Auditability</a:t>
            </a:r>
            <a:r>
              <a:rPr lang="en-US"/>
              <a:t>: logging of submissions (user id, timestamp, elapsed time).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Test / staging environment</a:t>
            </a:r>
            <a:r>
              <a:rPr lang="en-US"/>
              <a:t> for integration before production.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Exportable formats</a:t>
            </a:r>
            <a:r>
              <a:rPr lang="en-US"/>
              <a:t> for labeled datasets (CSV, JSON, TFRecord).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Quality hooks</a:t>
            </a:r>
            <a:r>
              <a:rPr lang="en-US"/>
              <a:t>: support for inserting gold-standard items and reporting flags.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CORS / client restrictions</a:t>
            </a:r>
            <a:r>
              <a:rPr lang="en-US"/>
              <a:t> or signed URLs for images to prevent direct scraping.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SLA / uptime expectations</a:t>
            </a:r>
            <a:r>
              <a:rPr lang="en-US"/>
              <a:t> and contact for incidents.</a:t>
            </a:r>
            <a:endParaRPr/>
          </a:p>
          <a:p>
            <a:pPr marL="685800" lvl="1" indent="-1104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Customer - what exists? </a:t>
            </a:r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Anything already exists? (likely / desirable items to confirm)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</a:t>
            </a:r>
            <a:r>
              <a:rPr lang="en-US" b="1"/>
              <a:t>existing dataset API</a:t>
            </a:r>
            <a:r>
              <a:rPr lang="en-US"/>
              <a:t> (endpoints, docs, sample responses).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Image storage</a:t>
            </a:r>
            <a:r>
              <a:rPr lang="en-US"/>
              <a:t> with signed URLs.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API docs </a:t>
            </a:r>
            <a:r>
              <a:rPr lang="en-US"/>
              <a:t>or at least sample requests/responses.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Customer -What provides?</a:t>
            </a:r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What the customer will provide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API access &amp; documentation</a:t>
            </a:r>
            <a:r>
              <a:rPr lang="en-US"/>
              <a:t> (endpoints, schemas, auth flows, error codes).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Dataset ownership &amp; source images</a:t>
            </a:r>
            <a:r>
              <a:rPr lang="en-US"/>
              <a:t> (locations, permissions, legal clearance).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Gold-standard subset</a:t>
            </a:r>
            <a:r>
              <a:rPr lang="en-US"/>
              <a:t> for credibility calibration (recommended).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Support contact</a:t>
            </a:r>
            <a:r>
              <a:rPr lang="en-US"/>
              <a:t> for onboarding / bug triage and an escalation path.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Google Shape;250;p16"/>
          <p:cNvGraphicFramePr/>
          <p:nvPr>
            <p:extLst>
              <p:ext uri="{D42A27DB-BD31-4B8C-83A1-F6EECF244321}">
                <p14:modId xmlns:p14="http://schemas.microsoft.com/office/powerpoint/2010/main" val="84517291"/>
              </p:ext>
            </p:extLst>
          </p:nvPr>
        </p:nvGraphicFramePr>
        <p:xfrm>
          <a:off x="838200" y="1003275"/>
          <a:ext cx="10515600" cy="5765860"/>
        </p:xfrm>
        <a:graphic>
          <a:graphicData uri="http://schemas.openxmlformats.org/drawingml/2006/table">
            <a:tbl>
              <a:tblPr firstRow="1" bandRow="1">
                <a:noFill/>
                <a:tableStyleId>{9A7A4B76-2985-41D9-BC80-20AF1FCD04D8}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Challenge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How to overcome?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API integration issues</a:t>
                      </a:r>
                      <a:r>
                        <a:rPr lang="en-US" sz="1800"/>
                        <a:t> - The customer’s API might not fully match our app’s requirements (missing fields, different formats, etc.)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Schedule </a:t>
                      </a:r>
                      <a:r>
                        <a:rPr lang="en-US" sz="1800" b="1"/>
                        <a:t>early technical meetings</a:t>
                      </a:r>
                      <a:r>
                        <a:rPr lang="en-US" sz="1800"/>
                        <a:t> with the customer to align on the API structure (Michael).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Create a </a:t>
                      </a:r>
                      <a:r>
                        <a:rPr lang="en-US" sz="1800" b="1"/>
                        <a:t>shared API spec</a:t>
                      </a:r>
                      <a:r>
                        <a:rPr lang="en-US" sz="1800"/>
                        <a:t> and test with </a:t>
                      </a:r>
                      <a:r>
                        <a:rPr lang="en-US" sz="1800" b="1"/>
                        <a:t>mock data</a:t>
                      </a:r>
                      <a:r>
                        <a:rPr lang="en-US" sz="1800"/>
                        <a:t> before full integration.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Communication gaps with the API owner</a:t>
                      </a:r>
                      <a:r>
                        <a:rPr lang="en-US" sz="1800"/>
                        <a:t> - Misunderstandings or delays in feedback could slow development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Set up </a:t>
                      </a:r>
                      <a:r>
                        <a:rPr lang="en-US" sz="1800" b="1"/>
                        <a:t>regular weekly sync meetings</a:t>
                      </a:r>
                      <a:r>
                        <a:rPr lang="en-US" sz="1800"/>
                        <a:t>, use a </a:t>
                      </a:r>
                      <a:r>
                        <a:rPr lang="en-US" sz="1800" b="1"/>
                        <a:t>shared communication channel (e.g., Slack/Teams)</a:t>
                      </a:r>
                      <a:r>
                        <a:rPr lang="en-US" sz="1800"/>
                        <a:t>, and maintain </a:t>
                      </a:r>
                      <a:r>
                        <a:rPr lang="en-US" sz="1800" b="1"/>
                        <a:t>clear documentation of integration decisions</a:t>
                      </a:r>
                      <a:r>
                        <a:rPr lang="en-US" sz="1800"/>
                        <a:t>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Data security concerns</a:t>
                      </a:r>
                      <a:r>
                        <a:rPr lang="en-US" sz="1800"/>
                        <a:t> - Sensitive or private dataset access could be at risk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 </a:t>
                      </a:r>
                      <a:r>
                        <a:rPr lang="en-US" sz="1800" b="1"/>
                        <a:t>HTTPS</a:t>
                      </a:r>
                      <a:r>
                        <a:rPr lang="en-US" sz="1800"/>
                        <a:t>, </a:t>
                      </a:r>
                      <a:r>
                        <a:rPr lang="en-US" sz="1800" b="1"/>
                        <a:t>token-based authentication</a:t>
                      </a:r>
                      <a:r>
                        <a:rPr lang="en-US" sz="1800"/>
                        <a:t>, and </a:t>
                      </a:r>
                      <a:r>
                        <a:rPr lang="en-US" sz="1800" b="1"/>
                        <a:t>role-based permissions</a:t>
                      </a:r>
                      <a:r>
                        <a:rPr lang="en-US" sz="1800"/>
                        <a:t>. Follow </a:t>
                      </a:r>
                      <a:r>
                        <a:rPr lang="en-US" sz="1800" b="1"/>
                        <a:t>customer security guidelines</a:t>
                      </a:r>
                      <a:r>
                        <a:rPr lang="en-US" sz="1800"/>
                        <a:t> and perform </a:t>
                      </a:r>
                      <a:r>
                        <a:rPr lang="en-US" sz="1800" b="1"/>
                        <a:t>security testing</a:t>
                      </a:r>
                      <a:r>
                        <a:rPr lang="en-US" sz="1800"/>
                        <a:t> before release.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/>
                        <a:t>API downtime or instability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dirty="0"/>
                        <a:t>Implement </a:t>
                      </a:r>
                      <a:r>
                        <a:rPr lang="en-US" sz="1800" b="1" dirty="0"/>
                        <a:t>retry logic</a:t>
                      </a:r>
                      <a:r>
                        <a:rPr lang="en-US" sz="1800" dirty="0"/>
                        <a:t> and </a:t>
                      </a:r>
                      <a:r>
                        <a:rPr lang="en-US" sz="1800" b="1" dirty="0"/>
                        <a:t>caching</a:t>
                      </a:r>
                      <a:r>
                        <a:rPr lang="en-US" sz="1800" dirty="0"/>
                        <a:t> of fetched images. Maintain </a:t>
                      </a:r>
                      <a:r>
                        <a:rPr lang="en-US" sz="1800" b="1" dirty="0"/>
                        <a:t>error logging</a:t>
                      </a:r>
                      <a:r>
                        <a:rPr lang="en-US" sz="1800" dirty="0"/>
                        <a:t> and coordinate with the API owner for uptime guarantees.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dirty="0"/>
                        <a:t>Integration timeline delays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dirty="0"/>
                        <a:t>Use </a:t>
                      </a:r>
                      <a:r>
                        <a:rPr lang="en-US" sz="1800" b="1" dirty="0"/>
                        <a:t>agile sprints</a:t>
                      </a:r>
                      <a:r>
                        <a:rPr lang="en-US" sz="1800" dirty="0"/>
                        <a:t>, define </a:t>
                      </a:r>
                      <a:r>
                        <a:rPr lang="en-US" sz="1800" b="1" dirty="0"/>
                        <a:t>milestones</a:t>
                      </a:r>
                      <a:r>
                        <a:rPr lang="en-US" sz="1800" dirty="0"/>
                        <a:t> for API readiness and app testing, and maintain </a:t>
                      </a:r>
                      <a:r>
                        <a:rPr lang="en-US" sz="1800" b="1" dirty="0"/>
                        <a:t>parallel development</a:t>
                      </a:r>
                      <a:r>
                        <a:rPr lang="en-US" sz="1800" dirty="0"/>
                        <a:t> with mock APIs.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593031970"/>
                  </a:ext>
                </a:extLst>
              </a:tr>
            </a:tbl>
          </a:graphicData>
        </a:graphic>
      </p:graphicFrame>
      <p:sp>
        <p:nvSpPr>
          <p:cNvPr id="4" name="Google Shape;255;p17">
            <a:extLst>
              <a:ext uri="{FF2B5EF4-FFF2-40B4-BE49-F238E27FC236}">
                <a16:creationId xmlns:a16="http://schemas.microsoft.com/office/drawing/2014/main" id="{5922DC22-570A-6E45-D623-F6E17F084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100" y="-113177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 dirty="0">
                <a:solidFill>
                  <a:schemeClr val="accent4"/>
                </a:solidFill>
              </a:rPr>
              <a:t>Project’s Risk </a:t>
            </a:r>
            <a:r>
              <a:rPr lang="en-US" dirty="0" err="1">
                <a:solidFill>
                  <a:schemeClr val="accent4"/>
                </a:solidFill>
              </a:rPr>
              <a:t>Assesment</a:t>
            </a:r>
            <a:r>
              <a:rPr lang="en-US" dirty="0">
                <a:solidFill>
                  <a:schemeClr val="accent4"/>
                </a:solidFill>
              </a:rPr>
              <a:t> (and how to overcome)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6270" y="-104105"/>
            <a:ext cx="3859459" cy="385945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SwipeLab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SwipeLab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סְוּוָיְיפְּלֵאבּ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97" name="Google Shape;97;p2"/>
          <p:cNvGraphicFramePr/>
          <p:nvPr/>
        </p:nvGraphicFramePr>
        <p:xfrm>
          <a:off x="2032000" y="3429000"/>
          <a:ext cx="8128000" cy="1483400"/>
        </p:xfrm>
        <a:graphic>
          <a:graphicData uri="http://schemas.openxmlformats.org/drawingml/2006/table">
            <a:tbl>
              <a:tblPr firstRow="1" bandRow="1">
                <a:noFill/>
                <a:tableStyleId>{39A325A0-32FB-47B0-A3EB-A801A60A33E7}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4"/>
                          </a:solidFill>
                        </a:rPr>
                        <a:t>Student Name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4"/>
                          </a:solidFill>
                        </a:rPr>
                        <a:t>ID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4"/>
                          </a:solidFill>
                        </a:rPr>
                        <a:t>Email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4"/>
                          </a:solidFill>
                        </a:rPr>
                        <a:t>Phone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4"/>
                          </a:solidFill>
                        </a:rPr>
                        <a:t>Signature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Israel Israeli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12345678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israel@post.bgu.ac.il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??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Add Sign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8" name="Google Shape;98;p2"/>
          <p:cNvGraphicFramePr/>
          <p:nvPr/>
        </p:nvGraphicFramePr>
        <p:xfrm>
          <a:off x="1048588" y="3489385"/>
          <a:ext cx="10113975" cy="2570520"/>
        </p:xfrm>
        <a:graphic>
          <a:graphicData uri="http://schemas.openxmlformats.org/drawingml/2006/table">
            <a:tbl>
              <a:tblPr firstRow="1" bandRow="1">
                <a:noFill/>
                <a:tableStyleId>{39A325A0-32FB-47B0-A3EB-A801A60A33E7}</a:tableStyleId>
              </a:tblPr>
              <a:tblGrid>
                <a:gridCol w="20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2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4"/>
                          </a:solidFill>
                        </a:rPr>
                        <a:t>Student Name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4"/>
                          </a:solidFill>
                        </a:rPr>
                        <a:t>ID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4"/>
                          </a:solidFill>
                        </a:rPr>
                        <a:t>Email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4"/>
                          </a:solidFill>
                        </a:rPr>
                        <a:t>Phone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accent4"/>
                          </a:solidFill>
                        </a:rPr>
                        <a:t>Signature</a:t>
                      </a: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Sagi Evroni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315231969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strike="noStrike" cap="none">
                          <a:solidFill>
                            <a:schemeClr val="dk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evronis@post.bgu.ac.il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0523777066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Eden Bar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Ofri Hanochi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316293026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205614894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strike="noStrike" cap="none">
                          <a:solidFill>
                            <a:schemeClr val="dk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barede@post.bgu.ac.il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sng" strike="noStrike" cap="none">
                          <a:solidFill>
                            <a:schemeClr val="dk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ofrihano@post.bgu.ac.il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0526020195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0524704015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Add Sign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Add Sign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Avihoo Amos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208142844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strike="noStrike" cap="none">
                          <a:solidFill>
                            <a:schemeClr val="dk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avihooa@post.bgu.ac.il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0544884639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Avihoo Amos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9" name="Google Shape;9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85075" y="3778877"/>
            <a:ext cx="783625" cy="7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 txBox="1">
            <a:spLocks noGrp="1"/>
          </p:cNvSpPr>
          <p:nvPr>
            <p:ph type="title"/>
          </p:nvPr>
        </p:nvSpPr>
        <p:spPr>
          <a:xfrm>
            <a:off x="419100" y="-113177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 dirty="0">
                <a:solidFill>
                  <a:schemeClr val="accent4"/>
                </a:solidFill>
              </a:rPr>
              <a:t>Project’s Risk </a:t>
            </a:r>
            <a:r>
              <a:rPr lang="en-US" dirty="0" err="1">
                <a:solidFill>
                  <a:schemeClr val="accent4"/>
                </a:solidFill>
              </a:rPr>
              <a:t>Assesment</a:t>
            </a:r>
            <a:r>
              <a:rPr lang="en-US" dirty="0">
                <a:solidFill>
                  <a:schemeClr val="accent4"/>
                </a:solidFill>
              </a:rPr>
              <a:t> (and how to overcome)</a:t>
            </a:r>
            <a:endParaRPr dirty="0"/>
          </a:p>
        </p:txBody>
      </p:sp>
      <p:graphicFrame>
        <p:nvGraphicFramePr>
          <p:cNvPr id="256" name="Google Shape;256;p17"/>
          <p:cNvGraphicFramePr/>
          <p:nvPr>
            <p:extLst>
              <p:ext uri="{D42A27DB-BD31-4B8C-83A1-F6EECF244321}">
                <p14:modId xmlns:p14="http://schemas.microsoft.com/office/powerpoint/2010/main" val="89254467"/>
              </p:ext>
            </p:extLst>
          </p:nvPr>
        </p:nvGraphicFramePr>
        <p:xfrm>
          <a:off x="838200" y="874762"/>
          <a:ext cx="10515600" cy="5765860"/>
        </p:xfrm>
        <a:graphic>
          <a:graphicData uri="http://schemas.openxmlformats.org/drawingml/2006/table">
            <a:tbl>
              <a:tblPr firstRow="1" bandRow="1">
                <a:noFill/>
                <a:tableStyleId>{9A7A4B76-2985-41D9-BC80-20AF1FCD04D8}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Challenge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How to overcome?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Quality of labeled data</a:t>
                      </a:r>
                      <a:r>
                        <a:rPr lang="en-US" sz="1800" dirty="0"/>
                        <a:t> - Users may classify incorrectly or too fast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Add </a:t>
                      </a:r>
                      <a:r>
                        <a:rPr lang="en-US" sz="1800" b="1" dirty="0"/>
                        <a:t>gold-standard test images</a:t>
                      </a:r>
                      <a:r>
                        <a:rPr lang="en-US" sz="1800" dirty="0"/>
                        <a:t>, </a:t>
                      </a:r>
                      <a:r>
                        <a:rPr lang="en-US" sz="1800" b="1" dirty="0"/>
                        <a:t>credibility scores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b="1" dirty="0"/>
                        <a:t>consensus validation</a:t>
                      </a:r>
                      <a:r>
                        <a:rPr lang="en-US" sz="1800" dirty="0"/>
                        <a:t> between multiple users to ensure label reliability.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Low user engagement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Use </a:t>
                      </a:r>
                      <a:r>
                        <a:rPr lang="en-US" sz="1800" b="1" dirty="0"/>
                        <a:t>gamification</a:t>
                      </a:r>
                      <a:r>
                        <a:rPr lang="en-US" sz="1800" dirty="0"/>
                        <a:t> (points, badges, leaderboards) and a </a:t>
                      </a:r>
                      <a:r>
                        <a:rPr lang="en-US" sz="1800" b="1" dirty="0"/>
                        <a:t>clean, intuitive interface</a:t>
                      </a:r>
                      <a:r>
                        <a:rPr lang="en-US" sz="1800" dirty="0"/>
                        <a:t> to keep users motivated.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Bot users / AI-generated classifications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Implement </a:t>
                      </a:r>
                      <a:r>
                        <a:rPr lang="en-US" sz="1800" b="1" dirty="0"/>
                        <a:t>CAPTCHA or verification steps</a:t>
                      </a:r>
                      <a:r>
                        <a:rPr lang="en-US" sz="1800" dirty="0"/>
                        <a:t> during account creation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Monitor unusual behavior patterns (e.g., too fast swipes, identical answers)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Introduce </a:t>
                      </a:r>
                      <a:r>
                        <a:rPr lang="en-US" sz="1800" b="1" dirty="0"/>
                        <a:t>reputation weighting</a:t>
                      </a:r>
                      <a:r>
                        <a:rPr lang="en-US" sz="1800" dirty="0"/>
                        <a:t> so low-credibility users’ data has less influence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Periodically </a:t>
                      </a:r>
                      <a:r>
                        <a:rPr lang="en-US" sz="1800" b="1" dirty="0"/>
                        <a:t>cross-check with gold-standard expert labels</a:t>
                      </a:r>
                      <a:r>
                        <a:rPr lang="en-US" sz="1800" dirty="0"/>
                        <a:t> to detect suspicious activity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Scalability and performance</a:t>
                      </a:r>
                      <a:r>
                        <a:rPr lang="en-US" sz="1800"/>
                        <a:t> - Many users labeling simultaneously could overload the system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Design for </a:t>
                      </a:r>
                      <a:r>
                        <a:rPr lang="en-US" sz="1800" b="1"/>
                        <a:t>horizontal scaling</a:t>
                      </a:r>
                      <a:r>
                        <a:rPr lang="en-US" sz="1800"/>
                        <a:t> and </a:t>
                      </a:r>
                      <a:r>
                        <a:rPr lang="en-US" sz="1800" b="1"/>
                        <a:t>load testing</a:t>
                      </a:r>
                      <a:r>
                        <a:rPr lang="en-US" sz="1800"/>
                        <a:t> early. Optimize image fetching and caching.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dirty="0"/>
                        <a:t>Different environments (staging vs production)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dirty="0"/>
                        <a:t>Establish </a:t>
                      </a:r>
                      <a:r>
                        <a:rPr lang="en-US" sz="1800" b="1" dirty="0"/>
                        <a:t>clear environment setup</a:t>
                      </a:r>
                      <a:r>
                        <a:rPr lang="en-US" sz="1800" dirty="0"/>
                        <a:t> with test credentials and automated </a:t>
                      </a:r>
                      <a:r>
                        <a:rPr lang="en-US" sz="1800" b="1" dirty="0"/>
                        <a:t>deployment scripts</a:t>
                      </a:r>
                      <a:r>
                        <a:rPr lang="en-US" sz="1800" dirty="0"/>
                        <a:t> to avoid mismatches.</a:t>
                      </a: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7499240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8" name="Rectangle 26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Google Shape;262;g398a604a8c8_2_0"/>
          <p:cNvSpPr txBox="1">
            <a:spLocks noGrp="1"/>
          </p:cNvSpPr>
          <p:nvPr>
            <p:ph type="title"/>
          </p:nvPr>
        </p:nvSpPr>
        <p:spPr>
          <a:xfrm>
            <a:off x="686834" y="1108602"/>
            <a:ext cx="3200400" cy="44611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Proposals for User Reliability Scoring</a:t>
            </a:r>
          </a:p>
        </p:txBody>
      </p:sp>
      <p:sp>
        <p:nvSpPr>
          <p:cNvPr id="272" name="Arc 27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Google Shape;263;g398a604a8c8_2_0"/>
          <p:cNvSpPr txBox="1">
            <a:spLocks noGrp="1"/>
          </p:cNvSpPr>
          <p:nvPr>
            <p:ph type="body" idx="1"/>
          </p:nvPr>
        </p:nvSpPr>
        <p:spPr>
          <a:xfrm>
            <a:off x="4327386" y="858309"/>
            <a:ext cx="6906491" cy="505168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114300" lvl="0" indent="0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Expert users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will have a fixed, predefined influence weight on the model.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Non-expert users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will have a lower, dynamic weight determined by several factors: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Accuracy on “trap images”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(images with known labels).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Average response time: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responses faster than a defined threshold will reduce the score.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Consistency: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similar “trap” images with the same classification should receive consistent answers.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Self-confidence level (optional):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the app may occasionally ask, </a:t>
            </a:r>
            <a:r>
              <a:rPr lang="en-US" sz="1800" i="1" dirty="0">
                <a:latin typeface="Arial"/>
                <a:ea typeface="Arial"/>
                <a:cs typeface="Arial"/>
                <a:sym typeface="Arial"/>
              </a:rPr>
              <a:t>“Are you sure?”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, and factor this into the reliability score.</a:t>
            </a:r>
            <a:br>
              <a:rPr lang="en-US" sz="1800" dirty="0">
                <a:latin typeface="Arial"/>
                <a:ea typeface="Arial"/>
                <a:cs typeface="Arial"/>
                <a:sym typeface="Arial"/>
              </a:rPr>
            </a:b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5" name="Rectangle 27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Google Shape;269;g398a604a8c8_2_8"/>
          <p:cNvSpPr txBox="1">
            <a:spLocks noGrp="1"/>
          </p:cNvSpPr>
          <p:nvPr>
            <p:ph type="title"/>
          </p:nvPr>
        </p:nvSpPr>
        <p:spPr>
          <a:xfrm>
            <a:off x="686834" y="1408402"/>
            <a:ext cx="3200400" cy="44611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</a:rPr>
              <a:t>Proposals for User Reliability Scoring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9" name="Arc 27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Google Shape;270;g398a604a8c8_2_8"/>
          <p:cNvSpPr txBox="1"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61950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Comparison to Experts</a:t>
            </a:r>
            <a:br>
              <a:rPr lang="en-US" sz="24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For images that are </a:t>
            </a:r>
            <a:r>
              <a:rPr lang="en-US" sz="2400" i="1" dirty="0"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trap images, the classifications of expert users will be considered the “reference truth.”</a:t>
            </a:r>
            <a:br>
              <a:rPr lang="en-US" sz="24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The responses of non-experts will be compared to those expert classifications to determine their reliability.</a:t>
            </a:r>
            <a:br>
              <a:rPr lang="en-US" sz="2400" dirty="0">
                <a:latin typeface="Arial"/>
                <a:ea typeface="Arial"/>
                <a:cs typeface="Arial"/>
                <a:sym typeface="Arial"/>
              </a:rPr>
            </a:br>
            <a:endParaRPr lang="en-US"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2" name="Rectangle 28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Google Shape;276;g398a604a8c8_1_6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Proposals for User Engagement</a:t>
            </a:r>
          </a:p>
        </p:txBody>
      </p:sp>
      <p:sp>
        <p:nvSpPr>
          <p:cNvPr id="286" name="Arc 28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Google Shape;277;g398a604a8c8_1_6"/>
          <p:cNvSpPr txBox="1">
            <a:spLocks noGrp="1"/>
          </p:cNvSpPr>
          <p:nvPr>
            <p:ph type="body" idx="1"/>
          </p:nvPr>
        </p:nvSpPr>
        <p:spPr>
          <a:xfrm>
            <a:off x="3528631" y="148830"/>
            <a:ext cx="5134737" cy="95365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Engagement Features</a:t>
            </a:r>
            <a:endParaRPr lang="en-US" sz="3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ECC89-AD7F-146A-3E07-F54A33180BC9}"/>
              </a:ext>
            </a:extLst>
          </p:cNvPr>
          <p:cNvSpPr txBox="1"/>
          <p:nvPr/>
        </p:nvSpPr>
        <p:spPr>
          <a:xfrm>
            <a:off x="4222364" y="1018913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944" lvl="0" indent="0" rtl="0"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🏆 “</a:t>
            </a:r>
            <a:r>
              <a:rPr lang="en-US" sz="1500" b="1" dirty="0" err="1">
                <a:latin typeface="Arial"/>
                <a:ea typeface="Arial"/>
                <a:cs typeface="Arial"/>
                <a:sym typeface="Arial"/>
              </a:rPr>
              <a:t>LabSwiper</a:t>
            </a: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 of the Week / Month”</a:t>
            </a:r>
            <a:br>
              <a:rPr lang="en-US" sz="1500" b="1" dirty="0">
                <a:latin typeface="Arial"/>
                <a:ea typeface="Arial"/>
                <a:cs typeface="Arial"/>
                <a:sym typeface="Arial"/>
              </a:rPr>
            </a:br>
            <a:endParaRPr lang="en-US" sz="1500" b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2256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Highlight top contributors based on number and quality of classifications.</a:t>
            </a:r>
            <a:br>
              <a:rPr lang="en-US" sz="1500" dirty="0">
                <a:latin typeface="Arial"/>
                <a:ea typeface="Arial"/>
                <a:cs typeface="Arial"/>
                <a:sym typeface="Arial"/>
              </a:rPr>
            </a:br>
            <a:endParaRPr lang="en-US"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2256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Display on leaderboard and in the app’s homepage.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05C98-1446-8E92-16A1-4DB4467D41A7}"/>
              </a:ext>
            </a:extLst>
          </p:cNvPr>
          <p:cNvSpPr txBox="1"/>
          <p:nvPr/>
        </p:nvSpPr>
        <p:spPr>
          <a:xfrm>
            <a:off x="4334572" y="3024155"/>
            <a:ext cx="62301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944" lvl="0" indent="0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🎮 Levels &amp; Tiers System</a:t>
            </a:r>
            <a:br>
              <a:rPr lang="en-US" sz="1500" b="1" dirty="0">
                <a:latin typeface="Arial"/>
                <a:ea typeface="Arial"/>
                <a:cs typeface="Arial"/>
                <a:sym typeface="Arial"/>
              </a:rPr>
            </a:br>
            <a:endParaRPr lang="en-US" sz="1500" b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2256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Users gain experience points (XP) and move up tiers </a:t>
            </a:r>
          </a:p>
          <a:p>
            <a:pPr marL="642144" lvl="1" indent="0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	(e.g., </a:t>
            </a:r>
            <a:r>
              <a:rPr lang="en-US" sz="1500" i="1" dirty="0">
                <a:latin typeface="Arial"/>
                <a:ea typeface="Arial"/>
                <a:cs typeface="Arial"/>
                <a:sym typeface="Arial"/>
              </a:rPr>
              <a:t>Beginner → Analyst → Expert → Research Partner</a:t>
            </a: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).</a:t>
            </a:r>
            <a:br>
              <a:rPr lang="en-US" sz="1500" dirty="0">
                <a:latin typeface="Arial"/>
                <a:ea typeface="Arial"/>
                <a:cs typeface="Arial"/>
                <a:sym typeface="Arial"/>
              </a:rPr>
            </a:br>
            <a:endParaRPr lang="en-US"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2256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Higher tiers unlock badges and profile icons.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DDDE4E-182A-7D7A-5162-16CF5E7101EA}"/>
              </a:ext>
            </a:extLst>
          </p:cNvPr>
          <p:cNvSpPr txBox="1"/>
          <p:nvPr/>
        </p:nvSpPr>
        <p:spPr>
          <a:xfrm>
            <a:off x="4334572" y="5148499"/>
            <a:ext cx="671169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944" lvl="0" indent="0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🎁 Rewards &amp; Recognition</a:t>
            </a:r>
            <a:br>
              <a:rPr lang="en-US" sz="1500" b="1" dirty="0">
                <a:latin typeface="Arial"/>
                <a:ea typeface="Arial"/>
                <a:cs typeface="Arial"/>
                <a:sym typeface="Arial"/>
              </a:rPr>
            </a:br>
            <a:endParaRPr lang="en-US" sz="1500" b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2256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Virtual badges, ranks, or small prizes (for research volunteers).</a:t>
            </a:r>
            <a:br>
              <a:rPr lang="en-US" sz="1500" dirty="0">
                <a:latin typeface="Arial"/>
                <a:ea typeface="Arial"/>
                <a:cs typeface="Arial"/>
                <a:sym typeface="Arial"/>
              </a:rPr>
            </a:br>
            <a:endParaRPr lang="en-US"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2256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Public acknowledgment in reports or leaderboard screens.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B7BDCF-131E-394B-F10E-FB40756B4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9906" r="95047">
                        <a14:foregroundMark x1="87382" y1="28223" x2="91509" y2="17480"/>
                        <a14:foregroundMark x1="93278" y1="21875" x2="95047" y2="15527"/>
                        <a14:foregroundMark x1="91509" y1="33594" x2="66509" y2="31738"/>
                        <a14:foregroundMark x1="66509" y1="31738" x2="65566" y2="34082"/>
                        <a14:foregroundMark x1="63797" y1="31152" x2="41627" y2="24023"/>
                        <a14:foregroundMark x1="41627" y1="24023" x2="36203" y2="43457"/>
                        <a14:foregroundMark x1="36203" y1="43457" x2="41509" y2="62598"/>
                        <a14:foregroundMark x1="41509" y1="62598" x2="64505" y2="63379"/>
                        <a14:foregroundMark x1="64505" y1="63379" x2="71698" y2="44629"/>
                        <a14:foregroundMark x1="71698" y1="44629" x2="67335" y2="26074"/>
                        <a14:foregroundMark x1="67335" y1="26074" x2="57901" y2="24316"/>
                        <a14:foregroundMark x1="80307" y1="30664" x2="62618" y2="23242"/>
                        <a14:foregroundMark x1="62618" y1="23242" x2="71344" y2="37402"/>
                        <a14:foregroundMark x1="71344" y1="37402" x2="77358" y2="30176"/>
                        <a14:foregroundMark x1="37736" y1="38477" x2="57311" y2="28418"/>
                        <a14:foregroundMark x1="57311" y1="28418" x2="34080" y2="25293"/>
                        <a14:foregroundMark x1="34080" y1="25293" x2="41981" y2="42676"/>
                        <a14:foregroundMark x1="41981" y1="42676" x2="50825" y2="43848"/>
                        <a14:foregroundMark x1="25354" y1="30176" x2="21226" y2="30176"/>
                        <a14:foregroundMark x1="55542" y1="43359" x2="56840" y2="63867"/>
                        <a14:foregroundMark x1="56840" y1="63867" x2="41863" y2="52246"/>
                        <a14:foregroundMark x1="41863" y1="52246" x2="64151" y2="41602"/>
                        <a14:foregroundMark x1="64151" y1="41602" x2="64976" y2="43359"/>
                        <a14:foregroundMark x1="69693" y1="45801" x2="56604" y2="59375"/>
                        <a14:foregroundMark x1="56604" y1="59375" x2="64387" y2="48242"/>
                        <a14:foregroundMark x1="59080" y1="52637" x2="53774" y2="62500"/>
                        <a14:foregroundMark x1="55542" y1="58594" x2="54363" y2="53613"/>
                        <a14:foregroundMark x1="90330" y1="32129" x2="87382" y2="30664"/>
                        <a14:foregroundMark x1="87382" y1="29688" x2="85024" y2="29199"/>
                        <a14:foregroundMark x1="49057" y1="23828" x2="43632" y2="29688"/>
                        <a14:foregroundMark x1="50825" y1="52148" x2="45401" y2="59082"/>
                        <a14:foregroundMark x1="18278" y1="26270" x2="21226" y2="30664"/>
                        <a14:foregroundMark x1="23585" y1="30664" x2="17689" y2="27246"/>
                        <a14:foregroundMark x1="22995" y1="32617" x2="18868" y2="25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2602" y="1480945"/>
            <a:ext cx="2118764" cy="25585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5">
          <a:extLst>
            <a:ext uri="{FF2B5EF4-FFF2-40B4-BE49-F238E27FC236}">
              <a16:creationId xmlns:a16="http://schemas.microsoft.com/office/drawing/2014/main" id="{7957BA70-7F8B-73AB-19B0-449C5401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2" name="Rectangle 281">
            <a:extLst>
              <a:ext uri="{FF2B5EF4-FFF2-40B4-BE49-F238E27FC236}">
                <a16:creationId xmlns:a16="http://schemas.microsoft.com/office/drawing/2014/main" id="{93D35195-929A-8349-6A80-623FD3543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481719EC-52C1-F152-E7FB-ADB3288F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Google Shape;276;g398a604a8c8_1_6">
            <a:extLst>
              <a:ext uri="{FF2B5EF4-FFF2-40B4-BE49-F238E27FC236}">
                <a16:creationId xmlns:a16="http://schemas.microsoft.com/office/drawing/2014/main" id="{212A8976-EB13-BCA1-E30F-84FE2CADB2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Proposals for User Engagement</a:t>
            </a:r>
          </a:p>
        </p:txBody>
      </p:sp>
      <p:sp>
        <p:nvSpPr>
          <p:cNvPr id="286" name="Arc 285">
            <a:extLst>
              <a:ext uri="{FF2B5EF4-FFF2-40B4-BE49-F238E27FC236}">
                <a16:creationId xmlns:a16="http://schemas.microsoft.com/office/drawing/2014/main" id="{34282BB0-70AE-84C6-1C76-6A8913640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032F6-F3E9-123C-0028-CCFF0DA1205C}"/>
              </a:ext>
            </a:extLst>
          </p:cNvPr>
          <p:cNvSpPr txBox="1"/>
          <p:nvPr/>
        </p:nvSpPr>
        <p:spPr>
          <a:xfrm>
            <a:off x="4435346" y="1075053"/>
            <a:ext cx="609350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944" lvl="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📈 Personal Statistics Dashboard</a:t>
            </a:r>
            <a:br>
              <a:rPr lang="en-US" sz="1500" b="1" dirty="0">
                <a:latin typeface="Arial"/>
                <a:ea typeface="Arial"/>
                <a:cs typeface="Arial"/>
                <a:sym typeface="Arial"/>
              </a:rPr>
            </a:br>
            <a:endParaRPr lang="en-US" sz="1500" b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2256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Show user’s progress:</a:t>
            </a:r>
            <a:br>
              <a:rPr lang="en-US" sz="1500" dirty="0">
                <a:latin typeface="Arial"/>
                <a:ea typeface="Arial"/>
                <a:cs typeface="Arial"/>
                <a:sym typeface="Arial"/>
              </a:rPr>
            </a:br>
            <a:endParaRPr lang="en-US"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272256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Number of classifications</a:t>
            </a:r>
            <a:br>
              <a:rPr lang="en-US" sz="1500" dirty="0">
                <a:latin typeface="Arial"/>
                <a:ea typeface="Arial"/>
                <a:cs typeface="Arial"/>
                <a:sym typeface="Arial"/>
              </a:rPr>
            </a:br>
            <a:endParaRPr lang="en-US"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272256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Accuracy vs. expert consensus</a:t>
            </a:r>
            <a:br>
              <a:rPr lang="en-US" sz="1500" dirty="0">
                <a:latin typeface="Arial"/>
                <a:ea typeface="Arial"/>
                <a:cs typeface="Arial"/>
                <a:sym typeface="Arial"/>
              </a:rPr>
            </a:br>
            <a:endParaRPr lang="en-US"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272256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Total points earned</a:t>
            </a:r>
            <a:br>
              <a:rPr lang="en-US" sz="1500" dirty="0">
                <a:latin typeface="Arial"/>
                <a:ea typeface="Arial"/>
                <a:cs typeface="Arial"/>
                <a:sym typeface="Arial"/>
              </a:rPr>
            </a:br>
            <a:endParaRPr lang="en-US"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272256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Time spent and streak days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1FE9A-B273-58B7-65A1-73A6FE9DEA39}"/>
              </a:ext>
            </a:extLst>
          </p:cNvPr>
          <p:cNvSpPr txBox="1"/>
          <p:nvPr/>
        </p:nvSpPr>
        <p:spPr>
          <a:xfrm>
            <a:off x="4435346" y="4123167"/>
            <a:ext cx="62301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944" lvl="0" indent="0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500" b="1" dirty="0">
                <a:latin typeface="Arial"/>
                <a:ea typeface="Arial"/>
                <a:cs typeface="Arial"/>
                <a:sym typeface="Arial"/>
              </a:rPr>
              <a:t>🤝 Comparison with Experts</a:t>
            </a:r>
            <a:br>
              <a:rPr lang="en-US" sz="1500" b="1" dirty="0">
                <a:latin typeface="Arial"/>
                <a:ea typeface="Arial"/>
                <a:cs typeface="Arial"/>
                <a:sym typeface="Arial"/>
              </a:rPr>
            </a:br>
            <a:endParaRPr lang="en-US" sz="1500" b="1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2256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Provide insight into how user decisions align with expert-labeled data.</a:t>
            </a:r>
            <a:br>
              <a:rPr lang="en-US" sz="1500" dirty="0">
                <a:latin typeface="Arial"/>
                <a:ea typeface="Arial"/>
                <a:cs typeface="Arial"/>
                <a:sym typeface="Arial"/>
              </a:rPr>
            </a:br>
            <a:endParaRPr lang="en-US"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272256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500" dirty="0">
                <a:latin typeface="Arial"/>
                <a:ea typeface="Arial"/>
                <a:cs typeface="Arial"/>
                <a:sym typeface="Arial"/>
              </a:rPr>
              <a:t>Encourages learning and improvement over time.</a:t>
            </a:r>
            <a:endParaRPr lang="en-US" dirty="0"/>
          </a:p>
        </p:txBody>
      </p:sp>
      <p:sp>
        <p:nvSpPr>
          <p:cNvPr id="6" name="Google Shape;277;g398a604a8c8_1_6">
            <a:extLst>
              <a:ext uri="{FF2B5EF4-FFF2-40B4-BE49-F238E27FC236}">
                <a16:creationId xmlns:a16="http://schemas.microsoft.com/office/drawing/2014/main" id="{524EC1B1-6D6A-0EFC-86A9-CCC99996B344}"/>
              </a:ext>
            </a:extLst>
          </p:cNvPr>
          <p:cNvSpPr txBox="1">
            <a:spLocks/>
          </p:cNvSpPr>
          <p:nvPr/>
        </p:nvSpPr>
        <p:spPr>
          <a:xfrm>
            <a:off x="3528631" y="148830"/>
            <a:ext cx="5134737" cy="95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1400"/>
              </a:spcBef>
              <a:buSzPct val="84615"/>
              <a:buFont typeface="Arial"/>
              <a:buNone/>
            </a:pPr>
            <a:r>
              <a:rPr lang="en-US" sz="3600" b="1">
                <a:latin typeface="Arial"/>
                <a:ea typeface="Arial"/>
                <a:cs typeface="Arial"/>
                <a:sym typeface="Arial"/>
              </a:rPr>
              <a:t>Engagement Features</a:t>
            </a:r>
            <a:endParaRPr lang="en-US" sz="360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B0AB3E-5F87-ACB8-A354-DC3D7BA6D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68" b="89844" l="6250" r="95047">
                        <a14:foregroundMark x1="7075" y1="10742" x2="6722" y2="79980"/>
                        <a14:foregroundMark x1="6722" y1="79980" x2="14976" y2="83496"/>
                        <a14:foregroundMark x1="14976" y1="83496" x2="88208" y2="84766"/>
                        <a14:foregroundMark x1="88208" y1="84766" x2="96344" y2="81641"/>
                        <a14:foregroundMark x1="96344" y1="81641" x2="93632" y2="10449"/>
                        <a14:foregroundMark x1="93632" y1="10449" x2="6604" y2="10742"/>
                        <a14:foregroundMark x1="6604" y1="10742" x2="6250" y2="10938"/>
                        <a14:foregroundMark x1="7075" y1="10938" x2="17099" y2="11914"/>
                        <a14:foregroundMark x1="17099" y1="11914" x2="33019" y2="31836"/>
                        <a14:foregroundMark x1="33019" y1="31836" x2="36203" y2="77637"/>
                        <a14:foregroundMark x1="36203" y1="77637" x2="19929" y2="72754"/>
                        <a14:foregroundMark x1="19929" y1="72754" x2="30071" y2="50879"/>
                        <a14:foregroundMark x1="30071" y1="50879" x2="40566" y2="48633"/>
                        <a14:foregroundMark x1="40566" y1="48633" x2="42335" y2="49023"/>
                        <a14:foregroundMark x1="47524" y1="58301" x2="51533" y2="65918"/>
                        <a14:foregroundMark x1="51533" y1="65918" x2="46698" y2="72559"/>
                        <a14:foregroundMark x1="46698" y1="72559" x2="31132" y2="67383"/>
                        <a14:foregroundMark x1="31132" y1="67383" x2="64033" y2="36133"/>
                        <a14:foregroundMark x1="64033" y1="36133" x2="60495" y2="29004"/>
                        <a14:foregroundMark x1="60495" y1="29004" x2="55425" y2="36719"/>
                        <a14:foregroundMark x1="55425" y1="36719" x2="67217" y2="46484"/>
                        <a14:foregroundMark x1="67217" y1="46484" x2="67571" y2="46484"/>
                        <a14:foregroundMark x1="64151" y1="55957" x2="54009" y2="62207"/>
                        <a14:foregroundMark x1="54009" y1="62207" x2="55778" y2="75391"/>
                        <a14:foregroundMark x1="55778" y1="75391" x2="85495" y2="79297"/>
                        <a14:foregroundMark x1="85495" y1="79297" x2="92925" y2="83789"/>
                        <a14:foregroundMark x1="92925" y1="83789" x2="96108" y2="16211"/>
                        <a14:foregroundMark x1="96108" y1="16211" x2="85495" y2="9668"/>
                        <a14:foregroundMark x1="85495" y1="9668" x2="9080" y2="11426"/>
                        <a14:foregroundMark x1="9080" y1="11426" x2="8962" y2="23242"/>
                        <a14:foregroundMark x1="8962" y1="23242" x2="35967" y2="40527"/>
                        <a14:foregroundMark x1="35967" y1="40527" x2="74646" y2="48535"/>
                        <a14:foregroundMark x1="74646" y1="48535" x2="79481" y2="59570"/>
                        <a14:foregroundMark x1="79481" y1="59570" x2="81840" y2="79785"/>
                        <a14:foregroundMark x1="83137" y1="73730" x2="88797" y2="64648"/>
                        <a14:foregroundMark x1="88797" y1="64648" x2="87146" y2="44824"/>
                        <a14:foregroundMark x1="87146" y1="44824" x2="83491" y2="55957"/>
                        <a14:foregroundMark x1="83491" y1="55957" x2="89151" y2="66699"/>
                        <a14:foregroundMark x1="87854" y1="67773" x2="95165" y2="63281"/>
                        <a14:foregroundMark x1="95165" y1="63281" x2="95047" y2="12305"/>
                        <a14:foregroundMark x1="95047" y1="12305" x2="86439" y2="12500"/>
                        <a14:foregroundMark x1="86439" y1="12500" x2="86792" y2="68359"/>
                        <a14:foregroundMark x1="14387" y1="28809" x2="8608" y2="36914"/>
                        <a14:foregroundMark x1="8608" y1="36914" x2="6840" y2="63574"/>
                        <a14:foregroundMark x1="6840" y1="63574" x2="8726" y2="71973"/>
                        <a14:foregroundMark x1="8726" y1="71973" x2="29245" y2="62500"/>
                        <a14:foregroundMark x1="29245" y1="62500" x2="20047" y2="41309"/>
                        <a14:foregroundMark x1="20047" y1="41309" x2="9670" y2="33984"/>
                        <a14:foregroundMark x1="9198" y1="47070" x2="18396" y2="63770"/>
                        <a14:foregroundMark x1="18396" y1="63770" x2="9434" y2="67578"/>
                        <a14:foregroundMark x1="9434" y1="67578" x2="7901" y2="46875"/>
                        <a14:foregroundMark x1="8608" y1="47949" x2="10142" y2="55957"/>
                        <a14:foregroundMark x1="10142" y1="55957" x2="7311" y2="57617"/>
                        <a14:foregroundMark x1="13090" y1="61523" x2="12736" y2="61035"/>
                        <a14:foregroundMark x1="12736" y1="60645" x2="9434" y2="60254"/>
                        <a14:foregroundMark x1="10495" y1="59375" x2="10731" y2="59961"/>
                        <a14:foregroundMark x1="19222" y1="65820" x2="18750" y2="48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0536" y="753008"/>
            <a:ext cx="3282382" cy="3963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408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User Interface</a:t>
            </a:r>
            <a:endParaRPr/>
          </a:p>
        </p:txBody>
      </p:sp>
      <p:sp>
        <p:nvSpPr>
          <p:cNvPr id="284" name="Google Shape;284;p18"/>
          <p:cNvSpPr/>
          <p:nvPr/>
        </p:nvSpPr>
        <p:spPr>
          <a:xfrm>
            <a:off x="640080" y="2586994"/>
            <a:ext cx="3474720" cy="18288"/>
          </a:xfrm>
          <a:custGeom>
            <a:avLst/>
            <a:gdLst/>
            <a:ahLst/>
            <a:cxnLst/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8"/>
          <p:cNvSpPr txBox="1">
            <a:spLocks noGrp="1"/>
          </p:cNvSpPr>
          <p:nvPr>
            <p:ph type="body" idx="1"/>
          </p:nvPr>
        </p:nvSpPr>
        <p:spPr>
          <a:xfrm>
            <a:off x="640080" y="2872898"/>
            <a:ext cx="4368602" cy="428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/>
              <a:t>Design Goals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/>
              <a:t>Simplicity &amp; speed:</a:t>
            </a:r>
            <a:r>
              <a:rPr lang="en-US" sz="1800"/>
              <a:t> users can classify many images in seconds.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/>
              <a:t>Mobile-friendly:</a:t>
            </a:r>
            <a:r>
              <a:rPr lang="en-US" sz="1800"/>
              <a:t> optimized for touch/swipe gestures (like Tinder).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/>
              <a:t>Clear feedback:</a:t>
            </a:r>
            <a:r>
              <a:rPr lang="en-US" sz="1800"/>
              <a:t> visual confirmation after each choice (Yes / No / IDK).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/>
              <a:t>Engaging layout:</a:t>
            </a:r>
            <a:r>
              <a:rPr lang="en-US" sz="1800"/>
              <a:t> progress bar, points, and streak indicators.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/>
              <a:t>Accessibility:</a:t>
            </a:r>
            <a:r>
              <a:rPr lang="en-US" sz="1800"/>
              <a:t> large buttons, high contrast, minimal text for universal use.</a:t>
            </a:r>
            <a:endParaRPr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pic>
        <p:nvPicPr>
          <p:cNvPr id="286" name="Google Shape;286;p18"/>
          <p:cNvPicPr preferRelativeResize="0"/>
          <p:nvPr/>
        </p:nvPicPr>
        <p:blipFill rotWithShape="1">
          <a:blip r:embed="rId3">
            <a:alphaModFix/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User Interface</a:t>
            </a:r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Main Screens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Login / Onboarding:</a:t>
            </a:r>
            <a:r>
              <a:rPr lang="en-US"/>
              <a:t> short intro explaining purpose and privacy.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Classification Screen:</a:t>
            </a:r>
            <a:r>
              <a:rPr lang="en-US"/>
              <a:t> image displayed with three big buttons - </a:t>
            </a:r>
            <a:r>
              <a:rPr lang="en-US" i="1"/>
              <a:t>Yes</a:t>
            </a:r>
            <a:r>
              <a:rPr lang="en-US"/>
              <a:t>, </a:t>
            </a:r>
            <a:r>
              <a:rPr lang="en-US" i="1"/>
              <a:t>No</a:t>
            </a:r>
            <a:r>
              <a:rPr lang="en-US"/>
              <a:t>, </a:t>
            </a:r>
            <a:r>
              <a:rPr lang="en-US" i="1"/>
              <a:t>I Don’t Know</a:t>
            </a:r>
            <a:r>
              <a:rPr lang="en-US"/>
              <a:t>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Progress / Points Screen:</a:t>
            </a:r>
            <a:r>
              <a:rPr lang="en-US"/>
              <a:t> shows user’s total points, badges, and credibility.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Leaderboard:</a:t>
            </a:r>
            <a:r>
              <a:rPr lang="en-US"/>
              <a:t> highlights top contributors and recent activity.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Research Dashboard (admin):</a:t>
            </a:r>
            <a:r>
              <a:rPr lang="en-US"/>
              <a:t> overview of labeled data, user stats, and export options.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User Study</a:t>
            </a:r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body" idx="1"/>
          </p:nvPr>
        </p:nvSpPr>
        <p:spPr>
          <a:xfrm>
            <a:off x="512064" y="1562672"/>
            <a:ext cx="11448288" cy="528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Purpose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Evaluate </a:t>
            </a:r>
            <a:r>
              <a:rPr lang="en-US" b="1"/>
              <a:t>usability</a:t>
            </a:r>
            <a:r>
              <a:rPr lang="en-US"/>
              <a:t>, </a:t>
            </a:r>
            <a:r>
              <a:rPr lang="en-US" b="1"/>
              <a:t>speed</a:t>
            </a:r>
            <a:r>
              <a:rPr lang="en-US"/>
              <a:t>, and </a:t>
            </a:r>
            <a:r>
              <a:rPr lang="en-US" b="1"/>
              <a:t>motivation</a:t>
            </a:r>
            <a:r>
              <a:rPr lang="en-US"/>
              <a:t> of users interacting with the app.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Gather feedback on </a:t>
            </a:r>
            <a:r>
              <a:rPr lang="en-US" b="1"/>
              <a:t>ease of use</a:t>
            </a:r>
            <a:r>
              <a:rPr lang="en-US"/>
              <a:t>, </a:t>
            </a:r>
            <a:r>
              <a:rPr lang="en-US" b="1"/>
              <a:t>visual clarity</a:t>
            </a:r>
            <a:r>
              <a:rPr lang="en-US"/>
              <a:t>, and </a:t>
            </a:r>
            <a:r>
              <a:rPr lang="en-US" b="1"/>
              <a:t>engagement level</a:t>
            </a:r>
            <a:r>
              <a:rPr lang="en-US"/>
              <a:t>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Participants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Small group of </a:t>
            </a:r>
            <a:r>
              <a:rPr lang="en-US" b="1"/>
              <a:t>students and volunteers</a:t>
            </a:r>
            <a:r>
              <a:rPr lang="en-US"/>
              <a:t> (representative of real users).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Mix of tech-savvy and non-technical participants.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Method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Conduct </a:t>
            </a:r>
            <a:r>
              <a:rPr lang="en-US" b="1"/>
              <a:t>short labeling sessions</a:t>
            </a:r>
            <a:r>
              <a:rPr lang="en-US"/>
              <a:t> (5-10 minutes per user).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Collect </a:t>
            </a:r>
            <a:r>
              <a:rPr lang="en-US" b="1"/>
              <a:t>quantitative metrics:</a:t>
            </a:r>
            <a:r>
              <a:rPr lang="en-US"/>
              <a:t> time per image, accuracy, and completion rate.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Collect </a:t>
            </a:r>
            <a:r>
              <a:rPr lang="en-US" b="1"/>
              <a:t>qualitative feedback:</a:t>
            </a:r>
            <a:r>
              <a:rPr lang="en-US"/>
              <a:t> clarity of buttons, fun factor, suggestions.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Expected Outcomes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Verify that the UI is </a:t>
            </a:r>
            <a:r>
              <a:rPr lang="en-US" b="1"/>
              <a:t>intuitive and efficient</a:t>
            </a:r>
            <a:r>
              <a:rPr lang="en-US"/>
              <a:t> for quick labeling.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Identify </a:t>
            </a:r>
            <a:r>
              <a:rPr lang="en-US" b="1"/>
              <a:t>pain points or confusion</a:t>
            </a:r>
            <a:r>
              <a:rPr lang="en-US"/>
              <a:t> to refine design.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Confirm that </a:t>
            </a:r>
            <a:r>
              <a:rPr lang="en-US" b="1"/>
              <a:t>gamification elements</a:t>
            </a:r>
            <a:r>
              <a:rPr lang="en-US"/>
              <a:t> increase engagement and satisfaction.</a:t>
            </a:r>
            <a:endParaRPr/>
          </a:p>
          <a:p>
            <a:pPr marL="228600" lvl="0" indent="-908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Project’s Environments and Langugaes</a:t>
            </a:r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Core Technologies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Frontend:</a:t>
            </a:r>
            <a:r>
              <a:rPr lang="en-US"/>
              <a:t> React Native with </a:t>
            </a:r>
            <a:r>
              <a:rPr lang="en-US" b="1"/>
              <a:t>Expo</a:t>
            </a:r>
            <a:r>
              <a:rPr lang="en-US"/>
              <a:t> (cross-platform, mobile-first, fast iteration).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Backend:</a:t>
            </a:r>
            <a:r>
              <a:rPr lang="en-US"/>
              <a:t> </a:t>
            </a:r>
            <a:r>
              <a:rPr lang="en-US" b="1"/>
              <a:t>Java Spring Boot</a:t>
            </a:r>
            <a:r>
              <a:rPr lang="en-US"/>
              <a:t> - robust, scalable, and secure REST API framework.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Database:</a:t>
            </a:r>
            <a:r>
              <a:rPr lang="en-US"/>
              <a:t> </a:t>
            </a:r>
            <a:r>
              <a:rPr lang="en-US" b="1"/>
              <a:t>PostgreSQL</a:t>
            </a:r>
            <a:r>
              <a:rPr lang="en-US"/>
              <a:t> - relational DB for user data, labels, and statistics.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Authentication:</a:t>
            </a:r>
            <a:r>
              <a:rPr lang="en-US"/>
              <a:t> </a:t>
            </a:r>
            <a:r>
              <a:rPr lang="en-US" b="1"/>
              <a:t>Google Sign-In (OAuth2)</a:t>
            </a:r>
            <a:r>
              <a:rPr lang="en-US"/>
              <a:t> integrated with Spring Security.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Deployment:</a:t>
            </a:r>
            <a:r>
              <a:rPr lang="en-US"/>
              <a:t> </a:t>
            </a:r>
            <a:r>
              <a:rPr lang="en-US" b="1"/>
              <a:t>Dockerized</a:t>
            </a:r>
            <a:r>
              <a:rPr lang="en-US"/>
              <a:t> microservices hosted on AWS / GCP / Render.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CI/CD:</a:t>
            </a:r>
            <a:r>
              <a:rPr lang="en-US"/>
              <a:t> GitHub Actions for automatic testing and deployment.</a:t>
            </a: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Project’s Environments and Langugaes</a:t>
            </a:r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Development Environments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Frontend dev:</a:t>
            </a:r>
            <a:r>
              <a:rPr lang="en-US"/>
              <a:t> Expo CLI + Visual Studio Code.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Backend dev:</a:t>
            </a:r>
            <a:r>
              <a:rPr lang="en-US"/>
              <a:t> IntelliJ IDEA / Eclipse with Maven or Gradle.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Database management:</a:t>
            </a:r>
            <a:r>
              <a:rPr lang="en-US"/>
              <a:t> pgAdmin for PostgreSQL.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API testing:</a:t>
            </a:r>
            <a:r>
              <a:rPr lang="en-US"/>
              <a:t> Postman (auto-generated from Spring Boot).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Version control:</a:t>
            </a:r>
            <a:r>
              <a:rPr lang="en-US"/>
              <a:t> Git + GitHub (branching workflow).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Customer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Chen Keasar</a:t>
            </a: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Chen Keasar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Associate Professor, The Institute for Interdisciplinary Computation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Member, Statistics and Data Analysis Program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Member, School of Sustainability and Climate Change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keasar@bgu.ac.il</a:t>
            </a:r>
            <a:endParaRPr/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Chen Keasar">
            <a:extLst>
              <a:ext uri="{FF2B5EF4-FFF2-40B4-BE49-F238E27FC236}">
                <a16:creationId xmlns:a16="http://schemas.microsoft.com/office/drawing/2014/main" id="{8A1D24BA-58B8-6125-675B-AACE9A30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39" y="763727"/>
            <a:ext cx="1853921" cy="185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Project’s Environments and Langugaes</a:t>
            </a:r>
            <a:endParaRPr/>
          </a:p>
        </p:txBody>
      </p:sp>
      <p:sp>
        <p:nvSpPr>
          <p:cNvPr id="316" name="Google Shape;31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Team Learning Goals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Spring Boot:</a:t>
            </a:r>
            <a:r>
              <a:rPr lang="en-US"/>
              <a:t> REST controllers, services, repositories, dependency injection.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Spring Security + OAuth2:</a:t>
            </a:r>
            <a:r>
              <a:rPr lang="en-US"/>
              <a:t> secure Google authentication &amp; token validation.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PostgreSQL:</a:t>
            </a:r>
            <a:r>
              <a:rPr lang="en-US"/>
              <a:t> schema design, queries, and migrations.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React Native + Expo:</a:t>
            </a:r>
            <a:r>
              <a:rPr lang="en-US"/>
              <a:t> UI components, navigation, and API integration.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TypeScript (optional):</a:t>
            </a:r>
            <a:r>
              <a:rPr lang="en-US"/>
              <a:t> for front-end type safety.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API integration:</a:t>
            </a:r>
            <a:r>
              <a:rPr lang="en-US"/>
              <a:t> learn how to adapt to the customer’s dataset API using secure endpoints.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Project’s Environments and Langugaes</a:t>
            </a:r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How We’ll Learn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Follow </a:t>
            </a:r>
            <a:r>
              <a:rPr lang="en-US" b="1"/>
              <a:t>official Spring Boot &amp; React Native tutorials</a:t>
            </a:r>
            <a:r>
              <a:rPr lang="en-US"/>
              <a:t> and documentation.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 </a:t>
            </a:r>
            <a:r>
              <a:rPr lang="en-US" b="1"/>
              <a:t>small prototypes</a:t>
            </a:r>
            <a:r>
              <a:rPr lang="en-US"/>
              <a:t> (auth, simple CRUD) before full integration.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Watch </a:t>
            </a:r>
            <a:r>
              <a:rPr lang="en-US" b="1"/>
              <a:t>YouTube / Udemy crash courses</a:t>
            </a:r>
            <a:r>
              <a:rPr lang="en-US"/>
              <a:t> on Spring Boot + OAuth2 + PostgreSQL.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Conduct </a:t>
            </a:r>
            <a:r>
              <a:rPr lang="en-US" b="1"/>
              <a:t>pair programming sessions</a:t>
            </a:r>
            <a:r>
              <a:rPr lang="en-US"/>
              <a:t> and code reviews to share knowledge.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 </a:t>
            </a:r>
            <a:r>
              <a:rPr lang="en-US" b="1"/>
              <a:t>mock APIs</a:t>
            </a:r>
            <a:r>
              <a:rPr lang="en-US"/>
              <a:t> early, then connect to the real dataset API once stable.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Practice </a:t>
            </a:r>
            <a:r>
              <a:rPr lang="en-US" b="1"/>
              <a:t>deployment and testing</a:t>
            </a:r>
            <a:r>
              <a:rPr lang="en-US"/>
              <a:t> with Docker containers on local/staging environments.</a:t>
            </a: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Evaluation and Testing Plan</a:t>
            </a:r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502925" y="2275075"/>
            <a:ext cx="10851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Unit Testing</a:t>
            </a:r>
            <a:r>
              <a:rPr lang="en-US"/>
              <a:t> -Each component (frontend and backend) will be tested individually to ensure correct behavior and stable functionality.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Integration Testing</a:t>
            </a:r>
            <a:r>
              <a:rPr lang="en-US"/>
              <a:t> -Verify smooth communication between the mobile app, backend server, and external API (dataset provider).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API Testing</a:t>
            </a:r>
            <a:r>
              <a:rPr lang="en-US"/>
              <a:t> -Ensure secure and reliable data exchange with the customer’s API, validating authentication and data integrity.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UI/UX Testing</a:t>
            </a:r>
            <a:r>
              <a:rPr lang="en-US"/>
              <a:t> -Evaluate usability, design clarity, and user flow to make sure the app is intuitive and engaging.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Performance</a:t>
            </a:r>
            <a:r>
              <a:rPr lang="en-US"/>
              <a:t> </a:t>
            </a:r>
            <a:r>
              <a:rPr lang="en-US" b="1"/>
              <a:t>Testing</a:t>
            </a:r>
            <a:r>
              <a:rPr lang="en-US"/>
              <a:t> -Test responsiveness, loading speed, and scalability under multiple concurrent users.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User Acceptance Testing (UAT)</a:t>
            </a:r>
            <a:r>
              <a:rPr lang="en-US"/>
              <a:t> -Conduct a pilot with real users (researchers) to confirm the system meets expectations and is ready for deployment.</a:t>
            </a:r>
            <a:endParaRPr/>
          </a:p>
        </p:txBody>
      </p:sp>
      <p:pic>
        <p:nvPicPr>
          <p:cNvPr id="329" name="Google Shape;329;p25"/>
          <p:cNvPicPr preferRelativeResize="0"/>
          <p:nvPr/>
        </p:nvPicPr>
        <p:blipFill rotWithShape="1">
          <a:blip r:embed="rId3">
            <a:alphaModFix/>
          </a:blip>
          <a:srcRect b="15135"/>
          <a:stretch/>
        </p:blipFill>
        <p:spPr>
          <a:xfrm>
            <a:off x="9746067" y="-9959"/>
            <a:ext cx="2445933" cy="207573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</a:pPr>
            <a:r>
              <a:rPr lang="en-US">
                <a:solidFill>
                  <a:schemeClr val="accent4"/>
                </a:solidFill>
              </a:rPr>
              <a:t>Project’s Steps and Timeline</a:t>
            </a:r>
            <a:endParaRPr/>
          </a:p>
        </p:txBody>
      </p:sp>
      <p:sp>
        <p:nvSpPr>
          <p:cNvPr id="335" name="Google Shape;335;p26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draw.io to describe a block diagram of the project steps, and in addition a chart of the timeline</a:t>
            </a:r>
            <a:endParaRPr/>
          </a:p>
        </p:txBody>
      </p:sp>
      <p:graphicFrame>
        <p:nvGraphicFramePr>
          <p:cNvPr id="336" name="Google Shape;336;p26"/>
          <p:cNvGraphicFramePr/>
          <p:nvPr/>
        </p:nvGraphicFramePr>
        <p:xfrm>
          <a:off x="1375209" y="2506662"/>
          <a:ext cx="9441600" cy="4351300"/>
        </p:xfrm>
        <a:graphic>
          <a:graphicData uri="http://schemas.openxmlformats.org/drawingml/2006/table">
            <a:tbl>
              <a:tblPr>
                <a:noFill/>
                <a:tableStyleId>{643C6FC0-7147-486D-AA9F-4EEB19148184}</a:tableStyleId>
              </a:tblPr>
              <a:tblGrid>
                <a:gridCol w="314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/>
                        <a:t>Phase</a:t>
                      </a:r>
                      <a:endParaRPr sz="1600"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/>
                        <a:t>Duration</a:t>
                      </a:r>
                      <a:endParaRPr sz="1600"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b="1"/>
                        <a:t>Description</a:t>
                      </a:r>
                      <a:endParaRPr sz="1600"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Requirement Analysis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Week 1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Define project scope, requirements, and API adaptation with customer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UI/UX Design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Weeks 2-3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Design app wireframes and user flow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Backend Development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Weeks 4-6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Build server, connect to dataset API, handle authentication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Frontend Development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Weeks 6-9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Implement React Native app with swipe interface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Testing &amp; Debugging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Weeks 10-11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Perform unit, integration, and usability tests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User Evaluation &amp; Feedback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Week 12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Pilot test with researchers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Final Delivery &amp; Presentation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Week 13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Final adjustments and presentation demo</a:t>
                      </a:r>
                      <a:endParaRPr/>
                    </a:p>
                  </a:txBody>
                  <a:tcPr marL="82100" marR="82100" marT="41050" marB="410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E6F48-7A88-53BB-6A49-4E8D24FA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AB1961-2B7E-581B-8A49-ACE682FD46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2492" y="2071316"/>
            <a:ext cx="7530984" cy="46952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project is part of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STARdbi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 large-scale database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insect trap scans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Each trap captures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hundreds of insects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from various species and families.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database currently includes: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r>
              <a:rPr lang="en-US" sz="1800" b="1" dirty="0"/>
              <a:t>Purpose of </a:t>
            </a:r>
            <a:r>
              <a:rPr lang="en-US" sz="1800" b="1" dirty="0" err="1"/>
              <a:t>STARdbi</a:t>
            </a:r>
            <a:endParaRPr lang="en-US" sz="1800" b="1" dirty="0"/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Support ecology, agriculture, and public health research.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Enable large-scale analysis through object detection and classification models.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Serve as a foundation for multiple ongoing research projects.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2DC1FEEB-6F08-01A4-E6A3-AB23B7E4B6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792" b="-3"/>
          <a:stretch>
            <a:fillRect/>
          </a:stretch>
        </p:blipFill>
        <p:spPr>
          <a:xfrm>
            <a:off x="8103476" y="2185071"/>
            <a:ext cx="3623938" cy="3766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Graphic 7" descr="Lady bug">
            <a:extLst>
              <a:ext uri="{FF2B5EF4-FFF2-40B4-BE49-F238E27FC236}">
                <a16:creationId xmlns:a16="http://schemas.microsoft.com/office/drawing/2014/main" id="{2C8D2D54-3F37-AFC9-7915-EDD787CFD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7422" y="750656"/>
            <a:ext cx="749300" cy="749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E82B9A-3317-AD6F-A9F8-4078FA0F5C59}"/>
              </a:ext>
            </a:extLst>
          </p:cNvPr>
          <p:cNvSpPr txBox="1"/>
          <p:nvPr/>
        </p:nvSpPr>
        <p:spPr>
          <a:xfrm>
            <a:off x="1754944" y="3409510"/>
            <a:ext cx="609834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1,740 scans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52 collection sites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Around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350,000 individual insects</a:t>
            </a:r>
          </a:p>
        </p:txBody>
      </p:sp>
    </p:spTree>
    <p:extLst>
      <p:ext uri="{BB962C8B-B14F-4D97-AF65-F5344CB8AC3E}">
        <p14:creationId xmlns:p14="http://schemas.microsoft.com/office/powerpoint/2010/main" val="309441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09219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Growing Need for Labeled Data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Machine learning models, especially in computer vision, rely heavily on large, accurately labeled datasets.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Collecting and labeling images manually is </a:t>
            </a:r>
            <a:r>
              <a:rPr lang="en-US" b="1"/>
              <a:t>time-consuming, expensive</a:t>
            </a:r>
            <a:r>
              <a:rPr lang="en-US"/>
              <a:t>, and often requires </a:t>
            </a:r>
            <a:r>
              <a:rPr lang="en-US" b="1"/>
              <a:t>human judgment</a:t>
            </a:r>
            <a:r>
              <a:rPr lang="en-US"/>
              <a:t>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l="1702" r="3" b="4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 extrusionOk="0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5" name="Google Shape;115;p4"/>
          <p:cNvSpPr/>
          <p:nvPr/>
        </p:nvSpPr>
        <p:spPr>
          <a:xfrm rot="-6040930" flipH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 t="5820" r="-3" b="-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 extrusionOk="0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5"/>
          <p:cNvGrpSpPr/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</p:grpSpPr>
        <p:sp>
          <p:nvSpPr>
            <p:cNvPr id="123" name="Google Shape;123;p5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 rot="10800000">
              <a:off x="6081624" y="1998844"/>
              <a:ext cx="5372968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5"/>
          <p:cNvSpPr/>
          <p:nvPr/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1100736" y="2508105"/>
            <a:ext cx="4709345" cy="3632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dirty="0"/>
              <a:t>Challenges for Researchers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Researchers need more classified data to improve and validate models.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Existing labeling tools are often </a:t>
            </a:r>
            <a:r>
              <a:rPr lang="en-US" sz="2000" b="1" dirty="0"/>
              <a:t>complex</a:t>
            </a:r>
            <a:r>
              <a:rPr lang="en-US" sz="2000" dirty="0"/>
              <a:t>, </a:t>
            </a:r>
            <a:r>
              <a:rPr lang="en-US" sz="2000" b="1" dirty="0"/>
              <a:t>non-intuitive</a:t>
            </a:r>
            <a:r>
              <a:rPr lang="en-US" sz="2000" dirty="0"/>
              <a:t>, or require </a:t>
            </a:r>
            <a:r>
              <a:rPr lang="en-US" sz="2000" b="1" dirty="0"/>
              <a:t>dedicated time and focus</a:t>
            </a:r>
            <a:r>
              <a:rPr lang="en-US" sz="2000" dirty="0"/>
              <a:t>, which limits participation.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l="9372" r="475" b="-1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1151627" y="1182542"/>
            <a:ext cx="51205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>
          <a:extLst>
            <a:ext uri="{FF2B5EF4-FFF2-40B4-BE49-F238E27FC236}">
              <a16:creationId xmlns:a16="http://schemas.microsoft.com/office/drawing/2014/main" id="{E94DFD6C-776C-FF2E-F995-2A7FB6613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>
            <a:extLst>
              <a:ext uri="{FF2B5EF4-FFF2-40B4-BE49-F238E27FC236}">
                <a16:creationId xmlns:a16="http://schemas.microsoft.com/office/drawing/2014/main" id="{9F69D8D3-8021-9368-9F91-B8FE3E07642E}"/>
              </a:ext>
            </a:extLst>
          </p:cNvPr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5">
            <a:extLst>
              <a:ext uri="{FF2B5EF4-FFF2-40B4-BE49-F238E27FC236}">
                <a16:creationId xmlns:a16="http://schemas.microsoft.com/office/drawing/2014/main" id="{AAD84652-490C-89E8-56A6-DB7CE3DA2D7B}"/>
              </a:ext>
            </a:extLst>
          </p:cNvPr>
          <p:cNvGrpSpPr/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</p:grpSpPr>
        <p:sp>
          <p:nvSpPr>
            <p:cNvPr id="123" name="Google Shape;123;p5">
              <a:extLst>
                <a:ext uri="{FF2B5EF4-FFF2-40B4-BE49-F238E27FC236}">
                  <a16:creationId xmlns:a16="http://schemas.microsoft.com/office/drawing/2014/main" id="{B15693BC-B231-9E35-3A39-C7965DBB6504}"/>
                </a:ext>
              </a:extLst>
            </p:cNvPr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5">
              <a:extLst>
                <a:ext uri="{FF2B5EF4-FFF2-40B4-BE49-F238E27FC236}">
                  <a16:creationId xmlns:a16="http://schemas.microsoft.com/office/drawing/2014/main" id="{A86C2892-2DA3-7D1D-5CA7-B13D44AD8C33}"/>
                </a:ext>
              </a:extLst>
            </p:cNvPr>
            <p:cNvSpPr/>
            <p:nvPr/>
          </p:nvSpPr>
          <p:spPr>
            <a:xfrm rot="10800000">
              <a:off x="6081624" y="1998844"/>
              <a:ext cx="5372968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5">
            <a:extLst>
              <a:ext uri="{FF2B5EF4-FFF2-40B4-BE49-F238E27FC236}">
                <a16:creationId xmlns:a16="http://schemas.microsoft.com/office/drawing/2014/main" id="{710660FE-F2FA-1030-4C5C-DA3A2B89C553}"/>
              </a:ext>
            </a:extLst>
          </p:cNvPr>
          <p:cNvSpPr/>
          <p:nvPr/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>
            <a:extLst>
              <a:ext uri="{FF2B5EF4-FFF2-40B4-BE49-F238E27FC236}">
                <a16:creationId xmlns:a16="http://schemas.microsoft.com/office/drawing/2014/main" id="{425D7615-0E67-BEBC-4384-5406601DD05A}"/>
              </a:ext>
            </a:extLst>
          </p:cNvPr>
          <p:cNvSpPr/>
          <p:nvPr/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>
            <a:extLst>
              <a:ext uri="{FF2B5EF4-FFF2-40B4-BE49-F238E27FC236}">
                <a16:creationId xmlns:a16="http://schemas.microsoft.com/office/drawing/2014/main" id="{C0E0B5AB-FB99-7A25-C048-CFD4D9D90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0736" y="2508105"/>
            <a:ext cx="4709345" cy="3632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dirty="0"/>
              <a:t>Challenges for Researchers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Researchers need more classified data to improve and validate models.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Expert labeling is slow, expensive, and resource-intensive.</a:t>
            </a:r>
          </a:p>
          <a:p>
            <a:pPr marL="228600" lvl="0" indent="-228600">
              <a:buSzPts val="2000"/>
            </a:pPr>
            <a:r>
              <a:rPr lang="en-US" sz="2000" dirty="0"/>
              <a:t>The labeling bottleneck limits research progress and automation speed.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Existing labeling tools are often </a:t>
            </a:r>
            <a:r>
              <a:rPr lang="en-US" sz="2000" b="1" dirty="0"/>
              <a:t>complex</a:t>
            </a:r>
            <a:r>
              <a:rPr lang="en-US" sz="2000" dirty="0"/>
              <a:t>, </a:t>
            </a:r>
            <a:r>
              <a:rPr lang="en-US" sz="2000" b="1" dirty="0"/>
              <a:t>non-intuitive</a:t>
            </a:r>
            <a:r>
              <a:rPr lang="en-US" sz="2000" dirty="0"/>
              <a:t>, or require </a:t>
            </a:r>
            <a:r>
              <a:rPr lang="en-US" sz="2000" b="1" dirty="0"/>
              <a:t>dedicated time and focus</a:t>
            </a:r>
            <a:r>
              <a:rPr lang="en-US" sz="2000" dirty="0"/>
              <a:t>, which limits participation.</a:t>
            </a:r>
            <a:endParaRPr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pic>
        <p:nvPicPr>
          <p:cNvPr id="128" name="Google Shape;128;p5">
            <a:extLst>
              <a:ext uri="{FF2B5EF4-FFF2-40B4-BE49-F238E27FC236}">
                <a16:creationId xmlns:a16="http://schemas.microsoft.com/office/drawing/2014/main" id="{8EAEE93B-C031-0BF1-3AE8-E8EB7D644E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372" r="475" b="-1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>
            <a:extLst>
              <a:ext uri="{FF2B5EF4-FFF2-40B4-BE49-F238E27FC236}">
                <a16:creationId xmlns:a16="http://schemas.microsoft.com/office/drawing/2014/main" id="{93152895-D2FC-1B88-9EE3-4C3F75BD74F1}"/>
              </a:ext>
            </a:extLst>
          </p:cNvPr>
          <p:cNvSpPr txBox="1"/>
          <p:nvPr/>
        </p:nvSpPr>
        <p:spPr>
          <a:xfrm>
            <a:off x="1151627" y="1182542"/>
            <a:ext cx="51205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912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7465099" y="486184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t="14251" r="-4" b="-4"/>
          <a:stretch/>
        </p:blipFill>
        <p:spPr>
          <a:xfrm>
            <a:off x="532912" y="1946684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 extrusionOk="0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9" name="Google Shape;139;p6"/>
          <p:cNvSpPr txBox="1">
            <a:spLocks noGrp="1"/>
          </p:cNvSpPr>
          <p:nvPr>
            <p:ph type="body" idx="1"/>
          </p:nvPr>
        </p:nvSpPr>
        <p:spPr>
          <a:xfrm>
            <a:off x="4184542" y="2135198"/>
            <a:ext cx="736399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Human Input Still Crucial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Despite automation, </a:t>
            </a:r>
            <a:r>
              <a:rPr lang="en-US" b="1" dirty="0"/>
              <a:t>human perception and intuition</a:t>
            </a:r>
            <a:r>
              <a:rPr lang="en-US" dirty="0"/>
              <a:t> remain essential for accurate labeling (e.g., emotions, aesthetics, context).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Making this process easy and accessible encourages more contributions from non-expert users.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>
          <a:extLst>
            <a:ext uri="{FF2B5EF4-FFF2-40B4-BE49-F238E27FC236}">
              <a16:creationId xmlns:a16="http://schemas.microsoft.com/office/drawing/2014/main" id="{8CE07409-E772-DEDE-2B5D-98D4B080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>
            <a:extLst>
              <a:ext uri="{FF2B5EF4-FFF2-40B4-BE49-F238E27FC236}">
                <a16:creationId xmlns:a16="http://schemas.microsoft.com/office/drawing/2014/main" id="{9BC5B856-C064-26AB-A839-6B3CDC8FAA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3D852BAC-1CFB-AEF5-829D-77AE07B388D9}"/>
              </a:ext>
            </a:extLst>
          </p:cNvPr>
          <p:cNvSpPr/>
          <p:nvPr/>
        </p:nvSpPr>
        <p:spPr>
          <a:xfrm>
            <a:off x="7465099" y="486184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>
            <a:extLst>
              <a:ext uri="{FF2B5EF4-FFF2-40B4-BE49-F238E27FC236}">
                <a16:creationId xmlns:a16="http://schemas.microsoft.com/office/drawing/2014/main" id="{8099B4D5-4B72-C7C0-3E4F-C378615511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Client Project’s Vision</a:t>
            </a:r>
            <a:endParaRPr dirty="0"/>
          </a:p>
        </p:txBody>
      </p:sp>
      <p:pic>
        <p:nvPicPr>
          <p:cNvPr id="138" name="Google Shape;138;p6">
            <a:extLst>
              <a:ext uri="{FF2B5EF4-FFF2-40B4-BE49-F238E27FC236}">
                <a16:creationId xmlns:a16="http://schemas.microsoft.com/office/drawing/2014/main" id="{39420928-7393-C964-A4BB-062F1D8DDF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7499" r="4" b="3"/>
          <a:stretch/>
        </p:blipFill>
        <p:spPr>
          <a:xfrm>
            <a:off x="501995" y="2270423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 extrusionOk="0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C4DD0-1C35-6BAA-9E95-9C24AA30B2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38954" y="2106540"/>
            <a:ext cx="8060788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gamified mobile app</a:t>
            </a: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(“Tinder for insects”) to accelerate the labeling process.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citizen science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non-experts can contribute to research by performing simple, binary classifications.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      </a:t>
            </a:r>
            <a:r>
              <a:rPr lang="en-US" alt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(e.g., “wasp / not wasp”).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 a complex research task into an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accessible, engaging experience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388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2851</Words>
  <Application>Microsoft Office PowerPoint</Application>
  <PresentationFormat>Widescreen</PresentationFormat>
  <Paragraphs>322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Office Theme</vt:lpstr>
      <vt:lpstr>SwipeLab- PROPOSAL  Sagi Evroni, Eden Bar, Ofri Hanochi, Avihoo Amos</vt:lpstr>
      <vt:lpstr>SwipeLab</vt:lpstr>
      <vt:lpstr>Customer</vt:lpstr>
      <vt:lpstr>Introduction</vt:lpstr>
      <vt:lpstr>Introduction</vt:lpstr>
      <vt:lpstr>PowerPoint Presentation</vt:lpstr>
      <vt:lpstr>PowerPoint Presentation</vt:lpstr>
      <vt:lpstr>Introduction</vt:lpstr>
      <vt:lpstr>Client Project’s Vision</vt:lpstr>
      <vt:lpstr>Project’s Motivation</vt:lpstr>
      <vt:lpstr>Project’s Purpose</vt:lpstr>
      <vt:lpstr>Project’s Purpose</vt:lpstr>
      <vt:lpstr>Project Description</vt:lpstr>
      <vt:lpstr>Project Description</vt:lpstr>
      <vt:lpstr>Customer - what exists? What provides?</vt:lpstr>
      <vt:lpstr>Customer - what exists? What provides?</vt:lpstr>
      <vt:lpstr>Customer - what exists? </vt:lpstr>
      <vt:lpstr>Customer -What provides?</vt:lpstr>
      <vt:lpstr>Project’s Risk Assesment (and how to overcome)</vt:lpstr>
      <vt:lpstr>Project’s Risk Assesment (and how to overcome)</vt:lpstr>
      <vt:lpstr>Proposals for User Reliability Scoring</vt:lpstr>
      <vt:lpstr>Proposals for User Reliability Scoring </vt:lpstr>
      <vt:lpstr>Proposals for User Engagement</vt:lpstr>
      <vt:lpstr>Proposals for User Engagement</vt:lpstr>
      <vt:lpstr>User Interface</vt:lpstr>
      <vt:lpstr>User Interface</vt:lpstr>
      <vt:lpstr>User Study</vt:lpstr>
      <vt:lpstr>Project’s Environments and Langugaes</vt:lpstr>
      <vt:lpstr>Project’s Environments and Langugaes</vt:lpstr>
      <vt:lpstr>Project’s Environments and Langugaes</vt:lpstr>
      <vt:lpstr>Project’s Environments and Langugaes</vt:lpstr>
      <vt:lpstr>Evaluation and Testing Plan</vt:lpstr>
      <vt:lpstr>Project’s Steps and 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רוברט מושקוביץ'</dc:creator>
  <cp:lastModifiedBy>שגיא עברוני</cp:lastModifiedBy>
  <cp:revision>7</cp:revision>
  <dcterms:created xsi:type="dcterms:W3CDTF">2023-06-18T12:05:44Z</dcterms:created>
  <dcterms:modified xsi:type="dcterms:W3CDTF">2025-11-05T22:12:52Z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0x0101003DE0A11EB3B96B4EA1F6112982CB841C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bool>false</vt:bool>
  </property>
</Properties>
</file>